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5"/>
  </p:notesMasterIdLst>
  <p:sldIdLst>
    <p:sldId id="256" r:id="rId2"/>
    <p:sldId id="430" r:id="rId3"/>
    <p:sldId id="431" r:id="rId4"/>
    <p:sldId id="290" r:id="rId5"/>
    <p:sldId id="306" r:id="rId6"/>
    <p:sldId id="322" r:id="rId7"/>
    <p:sldId id="328" r:id="rId8"/>
    <p:sldId id="426" r:id="rId9"/>
    <p:sldId id="428" r:id="rId10"/>
    <p:sldId id="429" r:id="rId11"/>
    <p:sldId id="427" r:id="rId12"/>
    <p:sldId id="398" r:id="rId13"/>
    <p:sldId id="406" r:id="rId14"/>
    <p:sldId id="399" r:id="rId15"/>
    <p:sldId id="400" r:id="rId16"/>
    <p:sldId id="402" r:id="rId17"/>
    <p:sldId id="403" r:id="rId18"/>
    <p:sldId id="414" r:id="rId19"/>
    <p:sldId id="418" r:id="rId20"/>
    <p:sldId id="419" r:id="rId21"/>
    <p:sldId id="415" r:id="rId22"/>
    <p:sldId id="413" r:id="rId23"/>
    <p:sldId id="404" r:id="rId24"/>
    <p:sldId id="405" r:id="rId25"/>
    <p:sldId id="408" r:id="rId26"/>
    <p:sldId id="409" r:id="rId27"/>
    <p:sldId id="410" r:id="rId28"/>
    <p:sldId id="411" r:id="rId29"/>
    <p:sldId id="420" r:id="rId30"/>
    <p:sldId id="422" r:id="rId31"/>
    <p:sldId id="423" r:id="rId32"/>
    <p:sldId id="412" r:id="rId33"/>
    <p:sldId id="425" r:id="rId34"/>
    <p:sldId id="401" r:id="rId35"/>
    <p:sldId id="440" r:id="rId36"/>
    <p:sldId id="433" r:id="rId37"/>
    <p:sldId id="434" r:id="rId38"/>
    <p:sldId id="435" r:id="rId39"/>
    <p:sldId id="436" r:id="rId40"/>
    <p:sldId id="438" r:id="rId41"/>
    <p:sldId id="439" r:id="rId42"/>
    <p:sldId id="441" r:id="rId43"/>
    <p:sldId id="396" r:id="rId44"/>
  </p:sldIdLst>
  <p:sldSz cx="9144000" cy="5143500" type="screen16x9"/>
  <p:notesSz cx="6858000" cy="9144000"/>
  <p:embeddedFontLst>
    <p:embeddedFont>
      <p:font typeface="Calibri" panose="020F0502020204030204" pitchFamily="34" charset="0"/>
      <p:regular r:id="rId46"/>
      <p:bold r:id="rId47"/>
      <p:italic r:id="rId48"/>
      <p:boldItalic r:id="rId49"/>
    </p:embeddedFont>
    <p:embeddedFont>
      <p:font typeface="Fira Sans Extra Condensed" panose="020B0503050000020004" pitchFamily="34" charset="0"/>
      <p:regular r:id="rId50"/>
      <p:bold r:id="rId51"/>
      <p:italic r:id="rId52"/>
      <p:boldItalic r:id="rId53"/>
    </p:embeddedFont>
    <p:embeddedFont>
      <p:font typeface="Fira Sans Extra Condensed SemiBold" panose="020B0604020202020204" charset="0"/>
      <p:regular r:id="rId54"/>
      <p:bold r:id="rId55"/>
      <p:italic r:id="rId56"/>
      <p:boldItalic r:id="rId57"/>
    </p:embeddedFont>
    <p:embeddedFont>
      <p:font typeface="IBM Plex Sans" panose="020B0503050203000203" pitchFamily="34" charset="0"/>
      <p:regular r:id="rId58"/>
      <p:bold r:id="rId59"/>
      <p:italic r:id="rId60"/>
      <p:boldItalic r:id="rId61"/>
    </p:embeddedFont>
    <p:embeddedFont>
      <p:font typeface="Roboto" panose="02000000000000000000" pitchFamily="2" charset="0"/>
      <p:regular r:id="rId62"/>
      <p:bold r:id="rId63"/>
      <p:italic r:id="rId64"/>
      <p:boldItalic r:id="rId65"/>
    </p:embeddedFont>
    <p:embeddedFont>
      <p:font typeface="tahoma" panose="020B0604030504040204" pitchFamily="34" charset="0"/>
      <p:regular r:id="rId66"/>
      <p:bold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660"/>
  </p:normalViewPr>
  <p:slideViewPr>
    <p:cSldViewPr snapToGrid="0">
      <p:cViewPr varScale="1">
        <p:scale>
          <a:sx n="102" d="100"/>
          <a:sy n="102" d="100"/>
        </p:scale>
        <p:origin x="82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d206afaa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d206afaa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671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8486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386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71ff743c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71ff743c4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http://image-src.bcg.com/Images/The_Digital_Imperative_Mar_2015_tcm9-80124.pdf</a:t>
            </a:r>
            <a:endParaRPr dirty="0"/>
          </a:p>
        </p:txBody>
      </p:sp>
      <p:sp>
        <p:nvSpPr>
          <p:cNvPr id="103" name="Google Shape;103;g471ff743c4_0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6</a:t>
            </a:fld>
            <a:endParaRPr/>
          </a:p>
        </p:txBody>
      </p:sp>
    </p:spTree>
    <p:extLst>
      <p:ext uri="{BB962C8B-B14F-4D97-AF65-F5344CB8AC3E}">
        <p14:creationId xmlns:p14="http://schemas.microsoft.com/office/powerpoint/2010/main" val="263315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71ff743c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71ff743c4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http://image-src.bcg.com/Images/The_Digital_Imperative_Mar_2015_tcm9-80124.pdf</a:t>
            </a:r>
            <a:endParaRPr dirty="0"/>
          </a:p>
        </p:txBody>
      </p:sp>
      <p:sp>
        <p:nvSpPr>
          <p:cNvPr id="103" name="Google Shape;103;g471ff743c4_0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rgbClr val="000000"/>
              </a:buClr>
              <a:buFont typeface="Arial"/>
              <a:buNone/>
            </a:pPr>
            <a:fld id="{00000000-1234-1234-1234-123412341234}" type="slidenum">
              <a:rPr lang="en-US"/>
              <a:t>7</a:t>
            </a:fld>
            <a:endParaRPr/>
          </a:p>
        </p:txBody>
      </p:sp>
    </p:spTree>
    <p:extLst>
      <p:ext uri="{BB962C8B-B14F-4D97-AF65-F5344CB8AC3E}">
        <p14:creationId xmlns:p14="http://schemas.microsoft.com/office/powerpoint/2010/main" val="775673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9c73459845_0_5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9c73459845_0_5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87356" y="1629550"/>
            <a:ext cx="3422400" cy="1524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87356" y="3147050"/>
            <a:ext cx="3607200" cy="366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latin typeface="Roboto"/>
                <a:ea typeface="Roboto"/>
                <a:cs typeface="Roboto"/>
                <a:sym typeface="Robot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6" name="Google Shape;4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B884D-3CB2-4E1B-85ED-B55D845A20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217F90-7619-4AB3-84F5-4B8C79BE439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E25164-FAE4-48AD-88BD-4665A71E3E57}"/>
              </a:ext>
            </a:extLst>
          </p:cNvPr>
          <p:cNvSpPr>
            <a:spLocks noGrp="1"/>
          </p:cNvSpPr>
          <p:nvPr>
            <p:ph type="dt" sz="half" idx="10"/>
          </p:nvPr>
        </p:nvSpPr>
        <p:spPr/>
        <p:txBody>
          <a:bodyPr/>
          <a:lstStyle/>
          <a:p>
            <a:fld id="{FF7C4027-F07F-4317-890D-29D0B2805EF5}" type="datetimeFigureOut">
              <a:rPr lang="en-US" smtClean="0"/>
              <a:t>9/10/2023</a:t>
            </a:fld>
            <a:endParaRPr lang="en-US"/>
          </a:p>
        </p:txBody>
      </p:sp>
      <p:sp>
        <p:nvSpPr>
          <p:cNvPr id="5" name="Footer Placeholder 4">
            <a:extLst>
              <a:ext uri="{FF2B5EF4-FFF2-40B4-BE49-F238E27FC236}">
                <a16:creationId xmlns:a16="http://schemas.microsoft.com/office/drawing/2014/main" id="{30E78372-1916-4181-9EBB-9BC2A1EBF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F71E95-D18C-4AE1-B9C0-E711CAA0D2F1}"/>
              </a:ext>
            </a:extLst>
          </p:cNvPr>
          <p:cNvSpPr>
            <a:spLocks noGrp="1"/>
          </p:cNvSpPr>
          <p:nvPr>
            <p:ph type="sldNum" sz="quarter" idx="12"/>
          </p:nvPr>
        </p:nvSpPr>
        <p:spPr/>
        <p:txBody>
          <a:bodyPr/>
          <a:lstStyle/>
          <a:p>
            <a:fld id="{9A7312D1-B8A8-4E9D-9073-89771E61E354}" type="slidenum">
              <a:rPr lang="en-US" smtClean="0"/>
              <a:t>‹#›</a:t>
            </a:fld>
            <a:endParaRPr lang="en-US"/>
          </a:p>
        </p:txBody>
      </p:sp>
    </p:spTree>
    <p:extLst>
      <p:ext uri="{BB962C8B-B14F-4D97-AF65-F5344CB8AC3E}">
        <p14:creationId xmlns:p14="http://schemas.microsoft.com/office/powerpoint/2010/main" val="3697868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3000">
                <a:solidFill>
                  <a:srgbClr val="000000"/>
                </a:solidFill>
                <a:latin typeface="Fira Sans Extra Condensed" panose="020B0503050000020004" pitchFamily="34" charset="0"/>
                <a:ea typeface="Fira Sans Extra Condensed" panose="020B0503050000020004" pitchFamily="34" charset="0"/>
                <a:cs typeface="Fira Sans Extra Condensed" panose="020B0503050000020004" pitchFamily="34" charset="0"/>
                <a:sym typeface="Fira Sans Extra Condensed"/>
              </a:defRPr>
            </a:lvl1pPr>
            <a:lvl2pPr lvl="1"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2" name="Google Shape;4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_odt_hyperlink" Type="http://schemas.openxmlformats.org/officeDocument/2006/relationships/hyperlink" Target="https://www.onlinedoctranslator.com/id/?utm_source=onlinedoctranslator&amp;utm_medium=pptx&amp;utm_campaign=attribution" TargetMode="External"/><Relationship Id="r_odt_logo" Type="http://schemas.openxmlformats.org/officeDocument/2006/relationships/image" Target="../media/odt_attribution_logo.png"/></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hyperlink" Target="https://www.knime.com/" TargetMode="External"/><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hyperlink" Target="https://rapidminer.com/" TargetMode="External"/><Relationship Id="rId5" Type="http://schemas.openxmlformats.org/officeDocument/2006/relationships/image" Target="../media/image33.png"/><Relationship Id="rId4" Type="http://schemas.openxmlformats.org/officeDocument/2006/relationships/hyperlink" Target="https://orangedatamining.com/"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s://www.javatpoint.com/difference-between-artificial-intelligence-and-machine-learning" TargetMode="External"/><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www.javatpoint.com/difference-between-artificial-intelligence-and-machine-learning" TargetMode="External"/><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s://www.javatpoint.com/supervised-machine-learning" TargetMode="External"/><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www.javatpoint.com/supervised-machine-learning" TargetMode="External"/><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hyperlink" Target="https://www.ibm.com/topics/supervised-learning"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ibm.com/id-en/topics/data-mining"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hyperlink" Target="https://www.gartner.com/en/information-technology/glossary/data-mining" TargetMode="External"/><Relationship Id="rId4" Type="http://schemas.openxmlformats.org/officeDocument/2006/relationships/hyperlink" Target="https://www.oracle.com/big-data/what-is-data-mining/"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hyperlink" Target="https://www.sumondey.com/machine-learning-part-5-clustering-and-arl/" TargetMode="External"/><Relationship Id="rId2" Type="http://schemas.openxmlformats.org/officeDocument/2006/relationships/hyperlink" Target="https://www.javatpoint.com/supervised-machine-learning" TargetMode="External"/><Relationship Id="rId1" Type="http://schemas.openxmlformats.org/officeDocument/2006/relationships/slideLayout" Target="../slideLayouts/slideLayout5.xml"/><Relationship Id="rId4" Type="http://schemas.openxmlformats.org/officeDocument/2006/relationships/hyperlink" Target="https://www.geeksforgeeks.org/what-is-exploratory-data-analysi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djkn.kemenkeu.go.id/artikel/baca/15134/CRISP-DM-Sebagai-Salah-Satu-Standard-untuk-Menghasilkan-Data-Driven-Decision-Making-yang-Berkualitas.html" TargetMode="External"/><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hyperlink" Target="mailto:dosen02832@unpam.ac.id"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6" name="Google Shape;57;p15">
            <a:extLst>
              <a:ext uri="{FF2B5EF4-FFF2-40B4-BE49-F238E27FC236}">
                <a16:creationId xmlns:a16="http://schemas.microsoft.com/office/drawing/2014/main" id="{1BED7E06-9B69-BF98-034C-77273C41C88D}"/>
              </a:ext>
            </a:extLst>
          </p:cNvPr>
          <p:cNvSpPr txBox="1">
            <a:spLocks noGrp="1"/>
          </p:cNvSpPr>
          <p:nvPr>
            <p:ph type="ctrTitle"/>
          </p:nvPr>
        </p:nvSpPr>
        <p:spPr>
          <a:xfrm>
            <a:off x="811966" y="1068145"/>
            <a:ext cx="3760034" cy="1524600"/>
          </a:xfrm>
          <a:prstGeom prst="rect">
            <a:avLst/>
          </a:prstGeom>
        </p:spPr>
        <p:txBody>
          <a:bodyPr spcFirstLastPara="1" wrap="square" lIns="91425" tIns="91425" rIns="91425" bIns="91425" anchor="ctr" anchorCtr="0">
            <a:noAutofit/>
          </a:bodyPr>
          <a:lstStyle/>
          <a:p>
            <a:pPr marL="0" lvl="0" indent="0" rtl="0" algn="l">
              <a:spcBef>
                <a:spcPts val="0"/>
              </a:spcBef>
              <a:spcAft>
                <a:spcPts val="0"/>
              </a:spcAft>
              <a:buNone/>
            </a:pPr>
            <a:r>
              <a:rPr lang="en" sz="4400" b="1" dirty="0">
                <a:latin typeface="+mj-lt"/>
                <a:ea typeface="Calibri" panose="020F0502020204030204" pitchFamily="34" charset="0"/>
                <a:cs typeface="Calibri" panose="020F0502020204030204" pitchFamily="34" charset="0"/>
              </a:rPr>
              <a:t>Penambangan Data</a:t>
            </a:r>
            <a:br>
              <a:rPr lang="en" sz="4400" b="1" dirty="0">
                <a:latin typeface="+mj-lt"/>
                <a:ea typeface="Calibri" panose="020F0502020204030204" pitchFamily="34" charset="0"/>
                <a:cs typeface="Calibri" panose="020F0502020204030204" pitchFamily="34" charset="0"/>
              </a:rPr>
            </a:br>
            <a:r>
              <a:rPr lang="en" sz="4400" b="1" dirty="0">
                <a:latin typeface="+mj-lt"/>
                <a:ea typeface="Calibri" panose="020F0502020204030204" pitchFamily="34" charset="0"/>
                <a:cs typeface="Calibri" panose="020F0502020204030204" pitchFamily="34" charset="0"/>
              </a:rPr>
              <a:t>(Pendahuluan)</a:t>
            </a:r>
            <a:endParaRPr sz="4400" b="1" dirty="0">
              <a:latin typeface="+mj-lt"/>
              <a:ea typeface="Calibri" panose="020F0502020204030204" pitchFamily="34" charset="0"/>
              <a:cs typeface="Calibri" panose="020F0502020204030204" pitchFamily="34" charset="0"/>
            </a:endParaRPr>
          </a:p>
        </p:txBody>
      </p:sp>
      <p:sp>
        <p:nvSpPr>
          <p:cNvPr id="7" name="Google Shape;58;p15">
            <a:extLst>
              <a:ext uri="{FF2B5EF4-FFF2-40B4-BE49-F238E27FC236}">
                <a16:creationId xmlns:a16="http://schemas.microsoft.com/office/drawing/2014/main" id="{3FFBE06A-C9A1-4E3B-1215-1AF75CFC83AE}"/>
              </a:ext>
            </a:extLst>
          </p:cNvPr>
          <p:cNvSpPr txBox="1">
            <a:spLocks noGrp="1"/>
          </p:cNvSpPr>
          <p:nvPr>
            <p:ph type="subTitle" idx="1"/>
          </p:nvPr>
        </p:nvSpPr>
        <p:spPr>
          <a:xfrm>
            <a:off x="811966" y="3998347"/>
            <a:ext cx="3607200" cy="692399"/>
          </a:xfrm>
          <a:prstGeom prst="rect">
            <a:avLst/>
          </a:prstGeom>
        </p:spPr>
        <p:txBody>
          <a:bodyPr spcFirstLastPara="1" wrap="square" lIns="91425" tIns="91425" rIns="91425" bIns="91425" anchor="t" anchorCtr="0">
            <a:noAutofit/>
          </a:bodyPr>
          <a:lstStyle/>
          <a:p>
            <a:pPr marL="0" indent="0" rtl="0" algn="l">
              <a:spcAft>
                <a:spcPts val="1600"/>
              </a:spcAft>
            </a:pPr>
            <a:r>
              <a:rPr lang="en" dirty="0">
                <a:latin typeface="+mj-lt"/>
              </a:rPr>
              <a:t>Sajarwo Anggai, S.ST., MT</a:t>
            </a:r>
            <a:br>
              <a:rPr lang="en-US" dirty="0">
                <a:latin typeface="+mj-lt"/>
              </a:rPr>
            </a:br>
            <a:r>
              <a:rPr lang="en-US" sz="1600" dirty="0"/>
              <a:t>NIDN : 0421108703</a:t>
            </a:r>
          </a:p>
        </p:txBody>
      </p:sp>
      <p:sp>
        <p:nvSpPr>
          <p:cNvPr id="8" name="Google Shape;59;p15">
            <a:extLst>
              <a:ext uri="{FF2B5EF4-FFF2-40B4-BE49-F238E27FC236}">
                <a16:creationId xmlns:a16="http://schemas.microsoft.com/office/drawing/2014/main" id="{018A834A-A4C7-056B-B680-FDBC74286809}"/>
              </a:ext>
            </a:extLst>
          </p:cNvPr>
          <p:cNvSpPr/>
          <p:nvPr/>
        </p:nvSpPr>
        <p:spPr>
          <a:xfrm rot="5400000">
            <a:off x="7464244" y="3469259"/>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1"/>
              </a:solidFill>
              <a:latin typeface="Fira Sans Extra Condensed"/>
              <a:ea typeface="Fira Sans Extra Condensed"/>
              <a:cs typeface="Fira Sans Extra Condensed"/>
              <a:sym typeface="Fira Sans Extra Condensed"/>
            </a:endParaRPr>
          </a:p>
        </p:txBody>
      </p:sp>
      <p:sp>
        <p:nvSpPr>
          <p:cNvPr id="9" name="Google Shape;60;p15">
            <a:extLst>
              <a:ext uri="{FF2B5EF4-FFF2-40B4-BE49-F238E27FC236}">
                <a16:creationId xmlns:a16="http://schemas.microsoft.com/office/drawing/2014/main" id="{9FEC12CE-BEC5-B468-43FC-076DD3863613}"/>
              </a:ext>
            </a:extLst>
          </p:cNvPr>
          <p:cNvSpPr/>
          <p:nvPr/>
        </p:nvSpPr>
        <p:spPr>
          <a:xfrm rot="5400000">
            <a:off x="6633319" y="3469259"/>
            <a:ext cx="692400" cy="692400"/>
          </a:xfrm>
          <a:prstGeom prst="ellipse">
            <a:avLst/>
          </a:prstGeom>
          <a:solidFill>
            <a:srgbClr val="FFFFFF"/>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2"/>
              </a:solidFill>
              <a:latin typeface="Fira Sans Extra Condensed"/>
              <a:ea typeface="Fira Sans Extra Condensed"/>
              <a:cs typeface="Fira Sans Extra Condensed"/>
              <a:sym typeface="Fira Sans Extra Condensed"/>
            </a:endParaRPr>
          </a:p>
        </p:txBody>
      </p:sp>
      <p:sp>
        <p:nvSpPr>
          <p:cNvPr id="10" name="Google Shape;61;p15">
            <a:extLst>
              <a:ext uri="{FF2B5EF4-FFF2-40B4-BE49-F238E27FC236}">
                <a16:creationId xmlns:a16="http://schemas.microsoft.com/office/drawing/2014/main" id="{A907F9EC-D840-5E8B-E6BE-FB7268FEAFBD}"/>
              </a:ext>
            </a:extLst>
          </p:cNvPr>
          <p:cNvSpPr/>
          <p:nvPr/>
        </p:nvSpPr>
        <p:spPr>
          <a:xfrm rot="5400000">
            <a:off x="5802394" y="3469259"/>
            <a:ext cx="692400" cy="692400"/>
          </a:xfrm>
          <a:prstGeom prst="ellipse">
            <a:avLst/>
          </a:prstGeom>
          <a:solidFill>
            <a:srgbClr val="FFFFFF"/>
          </a:solidFill>
          <a:ln w="28575" cap="flat" cmpd="sng">
            <a:solidFill>
              <a:schemeClr val="accent3"/>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3"/>
              </a:solidFill>
              <a:latin typeface="Fira Sans Extra Condensed"/>
              <a:ea typeface="Fira Sans Extra Condensed"/>
              <a:cs typeface="Fira Sans Extra Condensed"/>
              <a:sym typeface="Fira Sans Extra Condensed"/>
            </a:endParaRPr>
          </a:p>
        </p:txBody>
      </p:sp>
      <p:sp>
        <p:nvSpPr>
          <p:cNvPr id="11" name="Google Shape;62;p15">
            <a:extLst>
              <a:ext uri="{FF2B5EF4-FFF2-40B4-BE49-F238E27FC236}">
                <a16:creationId xmlns:a16="http://schemas.microsoft.com/office/drawing/2014/main" id="{164DE8E5-503B-A24B-94FE-DBCD80775D21}"/>
              </a:ext>
            </a:extLst>
          </p:cNvPr>
          <p:cNvSpPr/>
          <p:nvPr/>
        </p:nvSpPr>
        <p:spPr>
          <a:xfrm rot="5400000">
            <a:off x="4971469" y="3469259"/>
            <a:ext cx="692400" cy="692400"/>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4"/>
              </a:solidFill>
              <a:latin typeface="Fira Sans Extra Condensed"/>
              <a:ea typeface="Fira Sans Extra Condensed"/>
              <a:cs typeface="Fira Sans Extra Condensed"/>
              <a:sym typeface="Fira Sans Extra Condensed"/>
            </a:endParaRPr>
          </a:p>
        </p:txBody>
      </p:sp>
      <p:sp>
        <p:nvSpPr>
          <p:cNvPr id="12" name="Google Shape;63;p15">
            <a:extLst>
              <a:ext uri="{FF2B5EF4-FFF2-40B4-BE49-F238E27FC236}">
                <a16:creationId xmlns:a16="http://schemas.microsoft.com/office/drawing/2014/main" id="{8EB22D04-135D-F952-66E5-EC7125372085}"/>
              </a:ext>
            </a:extLst>
          </p:cNvPr>
          <p:cNvSpPr/>
          <p:nvPr/>
        </p:nvSpPr>
        <p:spPr>
          <a:xfrm rot="5400000">
            <a:off x="5980990" y="962641"/>
            <a:ext cx="1230000" cy="12684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2;p15">
            <a:extLst>
              <a:ext uri="{FF2B5EF4-FFF2-40B4-BE49-F238E27FC236}">
                <a16:creationId xmlns:a16="http://schemas.microsoft.com/office/drawing/2014/main" id="{CD8E4208-E438-DFE2-8F1F-255E95486EEE}"/>
              </a:ext>
            </a:extLst>
          </p:cNvPr>
          <p:cNvSpPr/>
          <p:nvPr/>
        </p:nvSpPr>
        <p:spPr>
          <a:xfrm>
            <a:off x="5838205" y="1687645"/>
            <a:ext cx="1450500" cy="2856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900" b="1" dirty="0">
                <a:solidFill>
                  <a:schemeClr val="dk1"/>
                </a:solidFill>
                <a:latin typeface="Fira Sans Extra Condensed"/>
                <a:ea typeface="Fira Sans Extra Condensed"/>
                <a:cs typeface="Fira Sans Extra Condensed"/>
                <a:sym typeface="Fira Sans Extra Condensed"/>
              </a:rPr>
              <a:t>Penambangan Data</a:t>
            </a:r>
            <a:endParaRPr sz="1900" b="1" dirty="0">
              <a:solidFill>
                <a:schemeClr val="dk1"/>
              </a:solidFill>
              <a:latin typeface="Fira Sans Extra Condensed"/>
              <a:ea typeface="Fira Sans Extra Condensed"/>
              <a:cs typeface="Fira Sans Extra Condensed"/>
              <a:sym typeface="Fira Sans Extra Condensed"/>
            </a:endParaRPr>
          </a:p>
        </p:txBody>
      </p:sp>
      <p:cxnSp>
        <p:nvCxnSpPr>
          <p:cNvPr id="14" name="Google Shape;73;p15">
            <a:extLst>
              <a:ext uri="{FF2B5EF4-FFF2-40B4-BE49-F238E27FC236}">
                <a16:creationId xmlns:a16="http://schemas.microsoft.com/office/drawing/2014/main" id="{1972F8BB-FE56-C23F-DE16-35C1B10C6615}"/>
              </a:ext>
            </a:extLst>
          </p:cNvPr>
          <p:cNvCxnSpPr>
            <a:stCxn id="12" idx="3"/>
            <a:endCxn id="11" idx="2"/>
          </p:cNvCxnSpPr>
          <p:nvPr/>
        </p:nvCxnSpPr>
        <p:spPr>
          <a:xfrm rot="5400000">
            <a:off x="5328190" y="2201341"/>
            <a:ext cx="1257300" cy="12783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15" name="Google Shape;74;p15">
            <a:extLst>
              <a:ext uri="{FF2B5EF4-FFF2-40B4-BE49-F238E27FC236}">
                <a16:creationId xmlns:a16="http://schemas.microsoft.com/office/drawing/2014/main" id="{79E73E4C-915B-D039-BEB4-7B546FD70294}"/>
              </a:ext>
            </a:extLst>
          </p:cNvPr>
          <p:cNvCxnSpPr>
            <a:stCxn id="12" idx="3"/>
            <a:endCxn id="10" idx="2"/>
          </p:cNvCxnSpPr>
          <p:nvPr/>
        </p:nvCxnSpPr>
        <p:spPr>
          <a:xfrm rot="5400000">
            <a:off x="5743690" y="2616841"/>
            <a:ext cx="1257300" cy="4473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16" name="Google Shape;75;p15">
            <a:extLst>
              <a:ext uri="{FF2B5EF4-FFF2-40B4-BE49-F238E27FC236}">
                <a16:creationId xmlns:a16="http://schemas.microsoft.com/office/drawing/2014/main" id="{451F7C24-69DD-2862-1EC2-B1B8A46FE8F5}"/>
              </a:ext>
            </a:extLst>
          </p:cNvPr>
          <p:cNvCxnSpPr>
            <a:stCxn id="12" idx="3"/>
            <a:endCxn id="9" idx="2"/>
          </p:cNvCxnSpPr>
          <p:nvPr/>
        </p:nvCxnSpPr>
        <p:spPr>
          <a:xfrm rot="-5400000" flipH="1">
            <a:off x="6159040" y="2648791"/>
            <a:ext cx="1257300" cy="3834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17" name="Google Shape;76;p15">
            <a:extLst>
              <a:ext uri="{FF2B5EF4-FFF2-40B4-BE49-F238E27FC236}">
                <a16:creationId xmlns:a16="http://schemas.microsoft.com/office/drawing/2014/main" id="{8295AF00-3CB5-8986-6B26-F90B706C7A7B}"/>
              </a:ext>
            </a:extLst>
          </p:cNvPr>
          <p:cNvCxnSpPr>
            <a:stCxn id="12" idx="3"/>
            <a:endCxn id="8" idx="2"/>
          </p:cNvCxnSpPr>
          <p:nvPr/>
        </p:nvCxnSpPr>
        <p:spPr>
          <a:xfrm rot="-5400000" flipH="1">
            <a:off x="6574540" y="2233291"/>
            <a:ext cx="1257300" cy="1214400"/>
          </a:xfrm>
          <a:prstGeom prst="bentConnector3">
            <a:avLst>
              <a:gd name="adj1" fmla="val 50004"/>
            </a:avLst>
          </a:prstGeom>
          <a:noFill/>
          <a:ln w="28575" cap="flat" cmpd="sng">
            <a:solidFill>
              <a:schemeClr val="accent6"/>
            </a:solidFill>
            <a:prstDash val="solid"/>
            <a:round/>
            <a:headEnd type="none" w="med" len="med"/>
            <a:tailEnd type="none" w="med" len="med"/>
          </a:ln>
        </p:spPr>
      </p:cxnSp>
      <p:grpSp>
        <p:nvGrpSpPr>
          <p:cNvPr id="18" name="Google Shape;77;p15">
            <a:extLst>
              <a:ext uri="{FF2B5EF4-FFF2-40B4-BE49-F238E27FC236}">
                <a16:creationId xmlns:a16="http://schemas.microsoft.com/office/drawing/2014/main" id="{56044678-8CAE-0B5F-ACD5-DE474E7BD281}"/>
              </a:ext>
            </a:extLst>
          </p:cNvPr>
          <p:cNvGrpSpPr/>
          <p:nvPr/>
        </p:nvGrpSpPr>
        <p:grpSpPr>
          <a:xfrm>
            <a:off x="5142093" y="3632583"/>
            <a:ext cx="351136" cy="365769"/>
            <a:chOff x="-65129950" y="2646800"/>
            <a:chExt cx="311125" cy="317425"/>
          </a:xfrm>
        </p:grpSpPr>
        <p:sp>
          <p:nvSpPr>
            <p:cNvPr id="19" name="Google Shape;78;p15">
              <a:extLst>
                <a:ext uri="{FF2B5EF4-FFF2-40B4-BE49-F238E27FC236}">
                  <a16:creationId xmlns:a16="http://schemas.microsoft.com/office/drawing/2014/main" id="{0141F368-983E-A514-1E60-F871BC2C4875}"/>
                </a:ext>
              </a:extLst>
            </p:cNvPr>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p15">
              <a:extLst>
                <a:ext uri="{FF2B5EF4-FFF2-40B4-BE49-F238E27FC236}">
                  <a16:creationId xmlns:a16="http://schemas.microsoft.com/office/drawing/2014/main" id="{CF9B92AB-376E-8902-231C-0268A6D46FAB}"/>
                </a:ext>
              </a:extLst>
            </p:cNvPr>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80;p15">
            <a:extLst>
              <a:ext uri="{FF2B5EF4-FFF2-40B4-BE49-F238E27FC236}">
                <a16:creationId xmlns:a16="http://schemas.microsoft.com/office/drawing/2014/main" id="{D0BCEF52-0E11-BDB4-F6D8-B91A8DC45216}"/>
              </a:ext>
            </a:extLst>
          </p:cNvPr>
          <p:cNvGrpSpPr/>
          <p:nvPr/>
        </p:nvGrpSpPr>
        <p:grpSpPr>
          <a:xfrm>
            <a:off x="5965703" y="3632603"/>
            <a:ext cx="365756" cy="365747"/>
            <a:chOff x="1412450" y="1954475"/>
            <a:chExt cx="297750" cy="296175"/>
          </a:xfrm>
        </p:grpSpPr>
        <p:sp>
          <p:nvSpPr>
            <p:cNvPr id="22" name="Google Shape;81;p15">
              <a:extLst>
                <a:ext uri="{FF2B5EF4-FFF2-40B4-BE49-F238E27FC236}">
                  <a16:creationId xmlns:a16="http://schemas.microsoft.com/office/drawing/2014/main" id="{442AB2B1-71C6-83D4-A9F3-0F917BA9261A}"/>
                </a:ext>
              </a:extLst>
            </p:cNvPr>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2;p15">
              <a:extLst>
                <a:ext uri="{FF2B5EF4-FFF2-40B4-BE49-F238E27FC236}">
                  <a16:creationId xmlns:a16="http://schemas.microsoft.com/office/drawing/2014/main" id="{D14CD7A4-316B-B226-0384-447E19A75F88}"/>
                </a:ext>
              </a:extLst>
            </p:cNvPr>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83;p15">
            <a:extLst>
              <a:ext uri="{FF2B5EF4-FFF2-40B4-BE49-F238E27FC236}">
                <a16:creationId xmlns:a16="http://schemas.microsoft.com/office/drawing/2014/main" id="{2234DFB1-6DD2-8552-3277-E998AA6D2E1A}"/>
              </a:ext>
            </a:extLst>
          </p:cNvPr>
          <p:cNvGrpSpPr/>
          <p:nvPr/>
        </p:nvGrpSpPr>
        <p:grpSpPr>
          <a:xfrm>
            <a:off x="6782916" y="3632592"/>
            <a:ext cx="393186" cy="365766"/>
            <a:chOff x="-62890750" y="2296300"/>
            <a:chExt cx="330825" cy="317450"/>
          </a:xfrm>
        </p:grpSpPr>
        <p:sp>
          <p:nvSpPr>
            <p:cNvPr id="25" name="Google Shape;84;p15">
              <a:extLst>
                <a:ext uri="{FF2B5EF4-FFF2-40B4-BE49-F238E27FC236}">
                  <a16:creationId xmlns:a16="http://schemas.microsoft.com/office/drawing/2014/main" id="{1401EB7B-B091-30F8-6F35-C238CB6A4BA3}"/>
                </a:ext>
              </a:extLst>
            </p:cNvPr>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5;p15">
              <a:extLst>
                <a:ext uri="{FF2B5EF4-FFF2-40B4-BE49-F238E27FC236}">
                  <a16:creationId xmlns:a16="http://schemas.microsoft.com/office/drawing/2014/main" id="{50EB913D-901B-6D82-3561-3E6A47E94C45}"/>
                </a:ext>
              </a:extLst>
            </p:cNvPr>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p15">
              <a:extLst>
                <a:ext uri="{FF2B5EF4-FFF2-40B4-BE49-F238E27FC236}">
                  <a16:creationId xmlns:a16="http://schemas.microsoft.com/office/drawing/2014/main" id="{F0323E84-DB61-BB63-2897-C66D8365D0BA}"/>
                </a:ext>
              </a:extLst>
            </p:cNvPr>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87;p15">
            <a:extLst>
              <a:ext uri="{FF2B5EF4-FFF2-40B4-BE49-F238E27FC236}">
                <a16:creationId xmlns:a16="http://schemas.microsoft.com/office/drawing/2014/main" id="{168D6A21-B8C7-423D-C918-8F64BA8F8952}"/>
              </a:ext>
            </a:extLst>
          </p:cNvPr>
          <p:cNvGrpSpPr/>
          <p:nvPr/>
        </p:nvGrpSpPr>
        <p:grpSpPr>
          <a:xfrm>
            <a:off x="7627546" y="3632577"/>
            <a:ext cx="365770" cy="365770"/>
            <a:chOff x="-3137650" y="2408950"/>
            <a:chExt cx="291450" cy="292125"/>
          </a:xfrm>
        </p:grpSpPr>
        <p:sp>
          <p:nvSpPr>
            <p:cNvPr id="29" name="Google Shape;88;p15">
              <a:extLst>
                <a:ext uri="{FF2B5EF4-FFF2-40B4-BE49-F238E27FC236}">
                  <a16:creationId xmlns:a16="http://schemas.microsoft.com/office/drawing/2014/main" id="{0E571537-EBFA-C6E8-9599-A11766B740AA}"/>
                </a:ext>
              </a:extLst>
            </p:cNvPr>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9;p15">
              <a:extLst>
                <a:ext uri="{FF2B5EF4-FFF2-40B4-BE49-F238E27FC236}">
                  <a16:creationId xmlns:a16="http://schemas.microsoft.com/office/drawing/2014/main" id="{0EE3365C-D0B7-CC15-90BB-54546D4E8832}"/>
                </a:ext>
              </a:extLst>
            </p:cNvPr>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0;p15">
              <a:extLst>
                <a:ext uri="{FF2B5EF4-FFF2-40B4-BE49-F238E27FC236}">
                  <a16:creationId xmlns:a16="http://schemas.microsoft.com/office/drawing/2014/main" id="{D0D7F7BD-11CB-C5AE-2EA9-8282FD443FA8}"/>
                </a:ext>
              </a:extLst>
            </p:cNvPr>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1;p15">
              <a:extLst>
                <a:ext uri="{FF2B5EF4-FFF2-40B4-BE49-F238E27FC236}">
                  <a16:creationId xmlns:a16="http://schemas.microsoft.com/office/drawing/2014/main" id="{86555385-4CC1-83DC-B897-CB5AE6B0A53B}"/>
                </a:ext>
              </a:extLst>
            </p:cNvPr>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2;p15">
              <a:extLst>
                <a:ext uri="{FF2B5EF4-FFF2-40B4-BE49-F238E27FC236}">
                  <a16:creationId xmlns:a16="http://schemas.microsoft.com/office/drawing/2014/main" id="{44BF13F4-9CF5-C3B4-532D-2D6CC82314F4}"/>
                </a:ext>
              </a:extLst>
            </p:cNvPr>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
            <a:extLst>
              <a:ext uri="{FF2B5EF4-FFF2-40B4-BE49-F238E27FC236}">
                <a16:creationId xmlns:a16="http://schemas.microsoft.com/office/drawing/2014/main" id="{557656B5-F1B6-9C85-02DA-607AC5A56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5875" y="1036298"/>
            <a:ext cx="600229" cy="600229"/>
          </a:xfrm>
          <a:prstGeom prst="rect">
            <a:avLst/>
          </a:prstGeom>
          <a:noFill/>
          <a:extLst>
            <a:ext uri="{909E8E84-426E-40DD-AFC4-6F175D3DCCD1}">
              <a14:hiddenFill xmlns:a14="http://schemas.microsoft.com/office/drawing/2010/main">
                <a:solidFill>
                  <a:srgbClr val="FFFFFF"/>
                </a:solidFill>
              </a14:hiddenFill>
            </a:ext>
          </a:extLst>
        </p:spPr>
      </p:pic>
      <p:sp xmlns:a="http://schemas.openxmlformats.org/drawingml/2006/main" xmlns:r="http://schemas.openxmlformats.org/officeDocument/2006/relationships" xmlns:p="http://schemas.openxmlformats.org/presentationml/2006/main">
        <p:nvSpPr>
          <p:cNvPr id="100010001" name="ODT_ATTR_LBL_SHAPE">
            <a:extLst>
              <a:ext uri="{FF2B5EF4-FFF2-40B4-BE49-F238E27FC236}">
                <a16:creationId xmlns:a16="http://schemas.microsoft.com/office/drawing/2014/main" id="{ADCB8724-23CD-4EE8-B5B5-3CB2DDF8932E}"/>
              </a:ext>
            </a:extLst>
          </p:cNvPr>
          <p:cNvSpPr txBox="1"/>
          <p:nvPr/>
        </p:nvSpPr>
        <p:spPr>
          <a:xfrm>
            <a:off x="0" y="0"/>
            <a:ext cx="5000000" cy="276999"/>
          </a:xfrm>
          <a:prstGeom prst="rect">
            <a:avLst/>
          </a:prstGeom>
          <a:solidFill>
            <a:srgbClr val="FAFAFA"/>
          </a:solidFill>
        </p:spPr>
        <p:txBody>
          <a:bodyPr wrap="none" lIns="288000">
            <a:spAutoFit/>
          </a:bodyPr>
          <a:lstStyle/>
          <a:p>
            <a:pPr rtl="0"/>
            <a:r>
              <a:rPr lang="en-US" sz="1000" dirty="0">
                <a:solidFill>
                  <a:srgbClr val="0F2B46"/>
                </a:solidFill>
                <a:effectLst/>
                <a:latin typeface="Roboto" panose="02000000000000000000" pitchFamily="2" charset="0"/>
              </a:rPr>
              <a:t>Diterjemahkan dari bahasa Inggris ke bahasa Indonesia - </a:t>
            </a:r>
            <a:r>
              <a:rPr lang="en-US" sz="1000" u="sng" dirty="0">
                <a:solidFill>
                  <a:srgbClr val="0F2B46"/>
                </a:solidFill>
                <a:effectLst/>
                <a:latin typeface="Roboto" panose="02000000000000000000" pitchFamily="2" charset="0"/>
                <a:hlinkClick r:id="r_odt_hyperlink" tooltip="Doc Translator - www.onlinedoctranslator.com"/>
              </a:rPr>
              <a:t>www.onlinedoctranslator.com</a:t>
            </a:r>
            <a:endParaRPr lang="en-US" sz="1000" dirty="0"/>
          </a:p>
        </p:txBody>
      </p:sp>
      <p:pic>
        <p:nvPicPr>
          <p:cNvPr id="1000100002" name="ODT_ATTR_LBL_LOGO">
            <a:extLst>
              <a:ext uri="{FF2B5EF4-FFF2-40B4-BE49-F238E27FC236}">
                <a16:creationId xmlns:a16="http://schemas.microsoft.com/office/drawing/2014/main" id="{B066AC4A-9A1C-4C10-800A-DAF9F2764385}"/>
              </a:ext>
            </a:extLst>
          </p:cNvPr>
          <p:cNvPicPr/>
          <p:nvPr/>
        </p:nvPicPr>
        <p:blipFill>
          <a:blip r:embed="r_odt_logo" cstate="print">
            <a:extLst>
              <a:ext uri="{28A0092B-C50C-407E-A947-70E740481C1C}">
                <a14:useLocalDpi xmlns:a14="http://schemas.microsoft.com/office/drawing/2010/main" val="0"/>
              </a:ext>
            </a:extLst>
          </a:blip>
          <a:stretch>
            <a:fillRect/>
          </a:stretch>
        </p:blipFill>
        <p:spPr>
          <a:xfrm>
            <a:off x="0" y="36000"/>
            <a:ext cx="316230" cy="17970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1FEA-4AF3-E605-7CA8-07F9485685D1}"/>
              </a:ext>
            </a:extLst>
          </p:cNvPr>
          <p:cNvSpPr>
            <a:spLocks noGrp="1"/>
          </p:cNvSpPr>
          <p:nvPr>
            <p:ph type="title"/>
          </p:nvPr>
        </p:nvSpPr>
        <p:spPr/>
        <p:txBody>
          <a:bodyPr/>
          <a:lstStyle/>
          <a:p>
            <a:pPr rtl="0" algn="l"/>
            <a:r>
              <a:rPr lang="en-US" dirty="0"/>
              <a:t>Empat V dari Big Data</a:t>
            </a:r>
            <a:br>
              <a:rPr lang="en-US" dirty="0"/>
            </a:br>
            <a:endParaRPr lang="id-ID" dirty="0"/>
          </a:p>
        </p:txBody>
      </p:sp>
      <p:sp>
        <p:nvSpPr>
          <p:cNvPr id="3" name="Google Shape;106;p15">
            <a:extLst>
              <a:ext uri="{FF2B5EF4-FFF2-40B4-BE49-F238E27FC236}">
                <a16:creationId xmlns:a16="http://schemas.microsoft.com/office/drawing/2014/main" id="{969853D7-2FE3-357E-925B-455976B1E572}"/>
              </a:ext>
            </a:extLst>
          </p:cNvPr>
          <p:cNvSpPr txBox="1">
            <a:spLocks noGrp="1"/>
          </p:cNvSpPr>
          <p:nvPr/>
        </p:nvSpPr>
        <p:spPr>
          <a:xfrm>
            <a:off x="0" y="-640081"/>
            <a:ext cx="7263297" cy="33710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3600" b="1" dirty="0"/>
          </a:p>
        </p:txBody>
      </p:sp>
      <p:sp>
        <p:nvSpPr>
          <p:cNvPr id="4" name="Rectangle 3">
            <a:extLst>
              <a:ext uri="{FF2B5EF4-FFF2-40B4-BE49-F238E27FC236}">
                <a16:creationId xmlns:a16="http://schemas.microsoft.com/office/drawing/2014/main" id="{184306E2-DF40-4D0C-8076-6437B04F3EA1}"/>
              </a:ext>
            </a:extLst>
          </p:cNvPr>
          <p:cNvSpPr/>
          <p:nvPr/>
        </p:nvSpPr>
        <p:spPr>
          <a:xfrm>
            <a:off x="2005075" y="4732025"/>
            <a:ext cx="5133850" cy="307777"/>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rtl="0"/>
            <a:r>
              <a:rPr lang="en-US" dirty="0"/>
              <a:t>https://www.ibmbigdatahub.com/infographic/four-vs-big-data</a:t>
            </a:r>
          </a:p>
        </p:txBody>
      </p:sp>
      <p:pic>
        <p:nvPicPr>
          <p:cNvPr id="5" name="Picture 4" descr="The Four V's of Big Data">
            <a:extLst>
              <a:ext uri="{FF2B5EF4-FFF2-40B4-BE49-F238E27FC236}">
                <a16:creationId xmlns:a16="http://schemas.microsoft.com/office/drawing/2014/main" id="{BFD86D7B-D66B-4647-9641-FB52215DC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4087" y="892975"/>
            <a:ext cx="6015826" cy="3696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022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59422D8-B96A-62D0-4FE9-3691BA8E1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91175"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7C2CC6-4385-7E51-6FE5-8B8FD265E99C}"/>
              </a:ext>
            </a:extLst>
          </p:cNvPr>
          <p:cNvSpPr txBox="1"/>
          <p:nvPr/>
        </p:nvSpPr>
        <p:spPr>
          <a:xfrm>
            <a:off x="5831840" y="1304450"/>
            <a:ext cx="3159760" cy="2462213"/>
          </a:xfrm>
          <a:prstGeom prst="rect">
            <a:avLst/>
          </a:prstGeom>
          <a:noFill/>
        </p:spPr>
        <p:txBody>
          <a:bodyPr wrap="square">
            <a:spAutoFit/>
          </a:bodyPr>
          <a:lstStyle/>
          <a:p>
            <a:pPr algn="l" rtl="0"/>
            <a:r>
              <a:rPr lang="en-US" b="0" i="0" dirty="0">
                <a:solidFill>
                  <a:srgbClr val="000000"/>
                </a:solidFill>
                <a:effectLst/>
                <a:latin typeface="Graphik Web"/>
              </a:rPr>
              <a:t>Gartner Hype Cycle 2023 mengidentifikasi 25 teknologi baru yang harus diketahui yang dirancang untuk membantu para pemimpin arsitektur perusahaan dan inovasi teknologi:</a:t>
            </a:r>
          </a:p>
          <a:p>
            <a:pPr algn="l" rtl="0"/>
            <a:endParaRPr lang="en-US" b="0" i="0" dirty="0">
              <a:solidFill>
                <a:srgbClr val="000000"/>
              </a:solidFill>
              <a:effectLst/>
              <a:latin typeface="Graphik Web"/>
            </a:endParaRPr>
          </a:p>
          <a:p>
            <a:pPr algn="l" rtl="0">
              <a:buFont typeface="Arial" panose="020B0604020202020204" pitchFamily="34" charset="0"/>
              <a:buChar char="•"/>
            </a:pPr>
            <a:r>
              <a:rPr lang="en-US" b="1" i="0" dirty="0">
                <a:solidFill>
                  <a:srgbClr val="000000"/>
                </a:solidFill>
                <a:effectLst/>
                <a:latin typeface="Graphik Web"/>
              </a:rPr>
              <a:t>Evaluasi</a:t>
            </a:r>
            <a:r>
              <a:rPr lang="en-US" b="0" i="0" dirty="0">
                <a:solidFill>
                  <a:srgbClr val="000000"/>
                </a:solidFill>
                <a:effectLst/>
                <a:latin typeface="Graphik Web"/>
              </a:rPr>
              <a:t>dampak bisnis dari teknologi baru</a:t>
            </a:r>
          </a:p>
          <a:p>
            <a:pPr algn="l" rtl="0">
              <a:buFont typeface="Arial" panose="020B0604020202020204" pitchFamily="34" charset="0"/>
              <a:buChar char="•"/>
            </a:pPr>
            <a:r>
              <a:rPr lang="en-US" b="1" i="0" dirty="0">
                <a:solidFill>
                  <a:srgbClr val="000000"/>
                </a:solidFill>
                <a:effectLst/>
                <a:latin typeface="Graphik Web"/>
              </a:rPr>
              <a:t>Meneliti</a:t>
            </a:r>
            <a:r>
              <a:rPr lang="en-US" b="0" i="0" dirty="0">
                <a:solidFill>
                  <a:srgbClr val="000000"/>
                </a:solidFill>
                <a:effectLst/>
                <a:latin typeface="Graphik Web"/>
              </a:rPr>
              <a:t>dan mengeksplorasi teknologi yang berpotensi transformatif</a:t>
            </a:r>
          </a:p>
          <a:p>
            <a:pPr algn="l" rtl="0">
              <a:buFont typeface="Arial" panose="020B0604020202020204" pitchFamily="34" charset="0"/>
              <a:buChar char="•"/>
            </a:pPr>
            <a:r>
              <a:rPr lang="en-US" b="1" i="0" dirty="0">
                <a:solidFill>
                  <a:srgbClr val="000000"/>
                </a:solidFill>
                <a:effectLst/>
                <a:latin typeface="Graphik Web"/>
              </a:rPr>
              <a:t>Menyusun strategi</a:t>
            </a:r>
            <a:r>
              <a:rPr lang="en-US" b="0" i="0" dirty="0">
                <a:solidFill>
                  <a:srgbClr val="000000"/>
                </a:solidFill>
                <a:effectLst/>
                <a:latin typeface="Graphik Web"/>
              </a:rPr>
              <a:t>bagaimana memanfaatkan teknologi ini</a:t>
            </a:r>
          </a:p>
        </p:txBody>
      </p:sp>
    </p:spTree>
    <p:extLst>
      <p:ext uri="{BB962C8B-B14F-4D97-AF65-F5344CB8AC3E}">
        <p14:creationId xmlns:p14="http://schemas.microsoft.com/office/powerpoint/2010/main" val="3643599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BB423-A47E-344A-7A26-38CCE0284608}"/>
              </a:ext>
            </a:extLst>
          </p:cNvPr>
          <p:cNvSpPr>
            <a:spLocks noGrp="1"/>
          </p:cNvSpPr>
          <p:nvPr>
            <p:ph type="title"/>
          </p:nvPr>
        </p:nvSpPr>
        <p:spPr/>
        <p:txBody>
          <a:bodyPr/>
          <a:lstStyle/>
          <a:p>
            <a:pPr rtl="0" algn="l"/>
            <a:r>
              <a:rPr lang="en-US" dirty="0"/>
              <a:t>Anda</a:t>
            </a:r>
            <a:r>
              <a:rPr lang="en-US" dirty="0" err="1"/>
              <a:t>dimana</a:t>
            </a:r>
            <a:r>
              <a:rPr lang="en-US" dirty="0"/>
              <a:t>?</a:t>
            </a:r>
            <a:br>
              <a:rPr lang="en-US" dirty="0"/>
            </a:br>
            <a:endParaRPr lang="id-ID" dirty="0"/>
          </a:p>
        </p:txBody>
      </p:sp>
      <p:pic>
        <p:nvPicPr>
          <p:cNvPr id="4" name="Content Placeholder 4">
            <a:extLst>
              <a:ext uri="{FF2B5EF4-FFF2-40B4-BE49-F238E27FC236}">
                <a16:creationId xmlns:a16="http://schemas.microsoft.com/office/drawing/2014/main" id="{9E9BC4E7-3D6D-458D-86F3-1CA3422928E0}"/>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1123201" y="811660"/>
            <a:ext cx="6639039" cy="3926812"/>
          </a:xfrm>
          <a:prstGeom prst="rect">
            <a:avLst/>
          </a:prstGeom>
        </p:spPr>
      </p:pic>
      <p:sp>
        <p:nvSpPr>
          <p:cNvPr id="5" name="TextBox 5">
            <a:extLst>
              <a:ext uri="{FF2B5EF4-FFF2-40B4-BE49-F238E27FC236}">
                <a16:creationId xmlns:a16="http://schemas.microsoft.com/office/drawing/2014/main" id="{006076AE-9A61-421C-9D33-CD1B5BF74445}"/>
              </a:ext>
            </a:extLst>
          </p:cNvPr>
          <p:cNvSpPr txBox="1"/>
          <p:nvPr/>
        </p:nvSpPr>
        <p:spPr>
          <a:xfrm>
            <a:off x="3166760" y="4738472"/>
            <a:ext cx="2978700" cy="2616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r>
              <a:rPr lang="en-US" sz="1100" dirty="0"/>
              <a:t>Intel, Memulai analisis tingkat lanjut</a:t>
            </a:r>
          </a:p>
        </p:txBody>
      </p:sp>
    </p:spTree>
    <p:extLst>
      <p:ext uri="{BB962C8B-B14F-4D97-AF65-F5344CB8AC3E}">
        <p14:creationId xmlns:p14="http://schemas.microsoft.com/office/powerpoint/2010/main" val="1586190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775C-614B-2749-5082-3C5918D06482}"/>
              </a:ext>
            </a:extLst>
          </p:cNvPr>
          <p:cNvSpPr>
            <a:spLocks noGrp="1"/>
          </p:cNvSpPr>
          <p:nvPr>
            <p:ph type="title"/>
          </p:nvPr>
        </p:nvSpPr>
        <p:spPr/>
        <p:txBody>
          <a:bodyPr/>
          <a:lstStyle/>
          <a:p>
            <a:pPr rtl="0" algn="l"/>
            <a:endParaRPr lang="id-ID"/>
          </a:p>
        </p:txBody>
      </p:sp>
      <p:pic>
        <p:nvPicPr>
          <p:cNvPr id="4" name="Picture 3">
            <a:extLst>
              <a:ext uri="{FF2B5EF4-FFF2-40B4-BE49-F238E27FC236}">
                <a16:creationId xmlns:a16="http://schemas.microsoft.com/office/drawing/2014/main" id="{44A3A724-6507-8072-AAF1-9B1DCD1FEE5D}"/>
              </a:ext>
            </a:extLst>
          </p:cNvPr>
          <p:cNvPicPr>
            <a:picLocks noChangeAspect="1"/>
          </p:cNvPicPr>
          <p:nvPr/>
        </p:nvPicPr>
        <p:blipFill>
          <a:blip r:embed="rId2"/>
          <a:stretch>
            <a:fillRect/>
          </a:stretch>
        </p:blipFill>
        <p:spPr>
          <a:xfrm>
            <a:off x="1143000" y="0"/>
            <a:ext cx="6858000" cy="5143500"/>
          </a:xfrm>
          <a:prstGeom prst="rect">
            <a:avLst/>
          </a:prstGeom>
        </p:spPr>
      </p:pic>
    </p:spTree>
    <p:extLst>
      <p:ext uri="{BB962C8B-B14F-4D97-AF65-F5344CB8AC3E}">
        <p14:creationId xmlns:p14="http://schemas.microsoft.com/office/powerpoint/2010/main" val="123599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9469E-6D8A-54B3-AE43-3BBE21FAF379}"/>
              </a:ext>
            </a:extLst>
          </p:cNvPr>
          <p:cNvSpPr>
            <a:spLocks noGrp="1"/>
          </p:cNvSpPr>
          <p:nvPr>
            <p:ph type="title"/>
          </p:nvPr>
        </p:nvSpPr>
        <p:spPr/>
        <p:txBody>
          <a:bodyPr/>
          <a:lstStyle/>
          <a:p>
            <a:pPr rtl="0" algn="l"/>
            <a:endParaRPr lang="id-ID"/>
          </a:p>
        </p:txBody>
      </p:sp>
      <p:pic>
        <p:nvPicPr>
          <p:cNvPr id="3" name="Content Placeholder 4">
            <a:extLst>
              <a:ext uri="{FF2B5EF4-FFF2-40B4-BE49-F238E27FC236}">
                <a16:creationId xmlns:a16="http://schemas.microsoft.com/office/drawing/2014/main" id="{4D1C4E25-7DEE-4149-8EDC-A40F5F071A95}"/>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1177612" y="286499"/>
            <a:ext cx="6788775" cy="4570501"/>
          </a:xfrm>
          <a:prstGeom prst="rect">
            <a:avLst/>
          </a:prstGeom>
        </p:spPr>
      </p:pic>
    </p:spTree>
    <p:extLst>
      <p:ext uri="{BB962C8B-B14F-4D97-AF65-F5344CB8AC3E}">
        <p14:creationId xmlns:p14="http://schemas.microsoft.com/office/powerpoint/2010/main" val="299662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BEE3-C368-7043-6384-AAA5B73B3F67}"/>
              </a:ext>
            </a:extLst>
          </p:cNvPr>
          <p:cNvSpPr>
            <a:spLocks noGrp="1"/>
          </p:cNvSpPr>
          <p:nvPr>
            <p:ph type="title"/>
          </p:nvPr>
        </p:nvSpPr>
        <p:spPr/>
        <p:txBody>
          <a:bodyPr/>
          <a:lstStyle/>
          <a:p>
            <a:pPr rtl="0" algn="l"/>
            <a:endParaRPr lang="id-ID"/>
          </a:p>
        </p:txBody>
      </p:sp>
      <p:pic>
        <p:nvPicPr>
          <p:cNvPr id="4" name="Picture 3">
            <a:extLst>
              <a:ext uri="{FF2B5EF4-FFF2-40B4-BE49-F238E27FC236}">
                <a16:creationId xmlns:a16="http://schemas.microsoft.com/office/drawing/2014/main" id="{7D87BA15-3AE3-4589-5BA7-04CE2F8B89F7}"/>
              </a:ext>
            </a:extLst>
          </p:cNvPr>
          <p:cNvPicPr>
            <a:picLocks noChangeAspect="1"/>
          </p:cNvPicPr>
          <p:nvPr/>
        </p:nvPicPr>
        <p:blipFill>
          <a:blip r:embed="rId2"/>
          <a:stretch>
            <a:fillRect/>
          </a:stretch>
        </p:blipFill>
        <p:spPr>
          <a:xfrm>
            <a:off x="1141869" y="0"/>
            <a:ext cx="6860262" cy="5143500"/>
          </a:xfrm>
          <a:prstGeom prst="rect">
            <a:avLst/>
          </a:prstGeom>
        </p:spPr>
      </p:pic>
    </p:spTree>
    <p:extLst>
      <p:ext uri="{BB962C8B-B14F-4D97-AF65-F5344CB8AC3E}">
        <p14:creationId xmlns:p14="http://schemas.microsoft.com/office/powerpoint/2010/main" val="3502038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E58D5-DDCB-DB5E-8853-8D124A7CAC79}"/>
              </a:ext>
            </a:extLst>
          </p:cNvPr>
          <p:cNvSpPr>
            <a:spLocks noGrp="1"/>
          </p:cNvSpPr>
          <p:nvPr>
            <p:ph type="title"/>
          </p:nvPr>
        </p:nvSpPr>
        <p:spPr/>
        <p:txBody>
          <a:bodyPr/>
          <a:lstStyle/>
          <a:p>
            <a:pPr rtl="0" algn="l"/>
            <a:endParaRPr lang="id-ID"/>
          </a:p>
        </p:txBody>
      </p:sp>
      <p:pic>
        <p:nvPicPr>
          <p:cNvPr id="6" name="Picture 5">
            <a:extLst>
              <a:ext uri="{FF2B5EF4-FFF2-40B4-BE49-F238E27FC236}">
                <a16:creationId xmlns:a16="http://schemas.microsoft.com/office/drawing/2014/main" id="{7EE4FFFE-4213-6DD7-33F3-4E1B9912046B}"/>
              </a:ext>
            </a:extLst>
          </p:cNvPr>
          <p:cNvPicPr>
            <a:picLocks noChangeAspect="1"/>
          </p:cNvPicPr>
          <p:nvPr/>
        </p:nvPicPr>
        <p:blipFill>
          <a:blip r:embed="rId2"/>
          <a:stretch>
            <a:fillRect/>
          </a:stretch>
        </p:blipFill>
        <p:spPr>
          <a:xfrm>
            <a:off x="1143000" y="0"/>
            <a:ext cx="6858000" cy="5143500"/>
          </a:xfrm>
          <a:prstGeom prst="rect">
            <a:avLst/>
          </a:prstGeom>
        </p:spPr>
      </p:pic>
    </p:spTree>
    <p:extLst>
      <p:ext uri="{BB962C8B-B14F-4D97-AF65-F5344CB8AC3E}">
        <p14:creationId xmlns:p14="http://schemas.microsoft.com/office/powerpoint/2010/main" val="1944752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36454-E23D-C756-9C64-939EE97052B3}"/>
              </a:ext>
            </a:extLst>
          </p:cNvPr>
          <p:cNvSpPr>
            <a:spLocks noGrp="1"/>
          </p:cNvSpPr>
          <p:nvPr>
            <p:ph type="title"/>
          </p:nvPr>
        </p:nvSpPr>
        <p:spPr/>
        <p:txBody>
          <a:bodyPr/>
          <a:lstStyle/>
          <a:p>
            <a:pPr rtl="0" algn="l"/>
            <a:endParaRPr lang="id-ID"/>
          </a:p>
        </p:txBody>
      </p:sp>
      <p:pic>
        <p:nvPicPr>
          <p:cNvPr id="4" name="Picture 3">
            <a:extLst>
              <a:ext uri="{FF2B5EF4-FFF2-40B4-BE49-F238E27FC236}">
                <a16:creationId xmlns:a16="http://schemas.microsoft.com/office/drawing/2014/main" id="{55720BA1-47B9-E620-DF2E-344ED7ED1A33}"/>
              </a:ext>
            </a:extLst>
          </p:cNvPr>
          <p:cNvPicPr>
            <a:picLocks noChangeAspect="1"/>
          </p:cNvPicPr>
          <p:nvPr/>
        </p:nvPicPr>
        <p:blipFill>
          <a:blip r:embed="rId2"/>
          <a:stretch>
            <a:fillRect/>
          </a:stretch>
        </p:blipFill>
        <p:spPr>
          <a:xfrm>
            <a:off x="1143000" y="0"/>
            <a:ext cx="6858000" cy="5143500"/>
          </a:xfrm>
          <a:prstGeom prst="rect">
            <a:avLst/>
          </a:prstGeom>
        </p:spPr>
      </p:pic>
    </p:spTree>
    <p:extLst>
      <p:ext uri="{BB962C8B-B14F-4D97-AF65-F5344CB8AC3E}">
        <p14:creationId xmlns:p14="http://schemas.microsoft.com/office/powerpoint/2010/main" val="3180711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1F8D-207B-3DD6-CC56-F8BEA9D7D3EF}"/>
              </a:ext>
            </a:extLst>
          </p:cNvPr>
          <p:cNvSpPr>
            <a:spLocks noGrp="1"/>
          </p:cNvSpPr>
          <p:nvPr>
            <p:ph type="title"/>
          </p:nvPr>
        </p:nvSpPr>
        <p:spPr/>
        <p:txBody>
          <a:bodyPr/>
          <a:lstStyle/>
          <a:p>
            <a:pPr rtl="0" algn="l"/>
            <a:endParaRPr lang="id-ID"/>
          </a:p>
        </p:txBody>
      </p:sp>
      <p:pic>
        <p:nvPicPr>
          <p:cNvPr id="4" name="Picture 3">
            <a:extLst>
              <a:ext uri="{FF2B5EF4-FFF2-40B4-BE49-F238E27FC236}">
                <a16:creationId xmlns:a16="http://schemas.microsoft.com/office/drawing/2014/main" id="{8DEEA7D5-C7A2-A5C3-F281-ED20D5359A71}"/>
              </a:ext>
            </a:extLst>
          </p:cNvPr>
          <p:cNvPicPr>
            <a:picLocks noChangeAspect="1"/>
          </p:cNvPicPr>
          <p:nvPr/>
        </p:nvPicPr>
        <p:blipFill>
          <a:blip r:embed="rId2"/>
          <a:stretch>
            <a:fillRect/>
          </a:stretch>
        </p:blipFill>
        <p:spPr>
          <a:xfrm>
            <a:off x="1141869" y="0"/>
            <a:ext cx="6860262" cy="5143500"/>
          </a:xfrm>
          <a:prstGeom prst="rect">
            <a:avLst/>
          </a:prstGeom>
        </p:spPr>
      </p:pic>
    </p:spTree>
    <p:extLst>
      <p:ext uri="{BB962C8B-B14F-4D97-AF65-F5344CB8AC3E}">
        <p14:creationId xmlns:p14="http://schemas.microsoft.com/office/powerpoint/2010/main" val="1677218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C82F0-C1F1-87D8-27F4-97A07620DAFB}"/>
              </a:ext>
            </a:extLst>
          </p:cNvPr>
          <p:cNvSpPr>
            <a:spLocks noGrp="1"/>
          </p:cNvSpPr>
          <p:nvPr>
            <p:ph type="title"/>
          </p:nvPr>
        </p:nvSpPr>
        <p:spPr/>
        <p:txBody>
          <a:bodyPr/>
          <a:lstStyle/>
          <a:p>
            <a:pPr rtl="0" algn="l"/>
            <a:endParaRPr lang="id-ID"/>
          </a:p>
        </p:txBody>
      </p:sp>
      <p:pic>
        <p:nvPicPr>
          <p:cNvPr id="4" name="Picture 3">
            <a:extLst>
              <a:ext uri="{FF2B5EF4-FFF2-40B4-BE49-F238E27FC236}">
                <a16:creationId xmlns:a16="http://schemas.microsoft.com/office/drawing/2014/main" id="{7E4505EA-E365-A43D-F145-CC0B1FD40D70}"/>
              </a:ext>
            </a:extLst>
          </p:cNvPr>
          <p:cNvPicPr>
            <a:picLocks noChangeAspect="1"/>
          </p:cNvPicPr>
          <p:nvPr/>
        </p:nvPicPr>
        <p:blipFill>
          <a:blip r:embed="rId2"/>
          <a:stretch>
            <a:fillRect/>
          </a:stretch>
        </p:blipFill>
        <p:spPr>
          <a:xfrm>
            <a:off x="1143000" y="0"/>
            <a:ext cx="6858000" cy="5143500"/>
          </a:xfrm>
          <a:prstGeom prst="rect">
            <a:avLst/>
          </a:prstGeom>
        </p:spPr>
      </p:pic>
    </p:spTree>
    <p:extLst>
      <p:ext uri="{BB962C8B-B14F-4D97-AF65-F5344CB8AC3E}">
        <p14:creationId xmlns:p14="http://schemas.microsoft.com/office/powerpoint/2010/main" val="424464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dk1"/>
                </a:solidFill>
                <a:latin typeface="Calibri" panose="020F0502020204030204" pitchFamily="34" charset="0"/>
                <a:ea typeface="Calibri" panose="020F0502020204030204" pitchFamily="34" charset="0"/>
                <a:cs typeface="Calibri" panose="020F0502020204030204" pitchFamily="34" charset="0"/>
              </a:rPr>
              <a:t>Apa itu Data Mining?</a:t>
            </a:r>
            <a:br>
              <a:rPr lang="en" dirty="0">
                <a:solidFill>
                  <a:schemeClr val="dk1"/>
                </a:solidFill>
                <a:latin typeface="Calibri" panose="020F0502020204030204" pitchFamily="34" charset="0"/>
                <a:ea typeface="Calibri" panose="020F0502020204030204" pitchFamily="34" charset="0"/>
                <a:cs typeface="Calibri" panose="020F0502020204030204" pitchFamily="34" charset="0"/>
              </a:rPr>
            </a:br>
            <a:endParaRPr dirty="0">
              <a:solidFill>
                <a:schemeClr val="dk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EDB6C7E-16B9-3A84-C356-AE0110CDAA5A}"/>
              </a:ext>
            </a:extLst>
          </p:cNvPr>
          <p:cNvSpPr txBox="1"/>
          <p:nvPr/>
        </p:nvSpPr>
        <p:spPr>
          <a:xfrm>
            <a:off x="1252095" y="4786348"/>
            <a:ext cx="7005320" cy="338554"/>
          </a:xfrm>
          <a:prstGeom prst="rect">
            <a:avLst/>
          </a:prstGeom>
          <a:noFill/>
        </p:spPr>
        <p:txBody>
          <a:bodyPr wrap="square">
            <a:spAutoFit/>
          </a:bodyPr>
          <a:lstStyle/>
          <a:p>
            <a:pPr algn="ctr" rtl="0"/>
            <a:r>
              <a:rPr lang="en-US" sz="800" b="0" i="0" dirty="0">
                <a:solidFill>
                  <a:schemeClr val="tx1"/>
                </a:solidFill>
                <a:effectLst/>
                <a:latin typeface="NexusSans"/>
              </a:rPr>
              <a:t>Referensi: Robert Nisbet, Gary Miner, dan Ken Yale. 2017. Buku Panduan Analisis Statistik dan Aplikasi Data Mining, Edisi Kedua (edisi ke-2). Academic Press, Inc., AS.</a:t>
            </a:r>
          </a:p>
        </p:txBody>
      </p:sp>
      <p:sp>
        <p:nvSpPr>
          <p:cNvPr id="8" name="TextBox 7">
            <a:extLst>
              <a:ext uri="{FF2B5EF4-FFF2-40B4-BE49-F238E27FC236}">
                <a16:creationId xmlns:a16="http://schemas.microsoft.com/office/drawing/2014/main" id="{B96A112E-BFC2-DA55-5C88-6F42AC0D56C2}"/>
              </a:ext>
            </a:extLst>
          </p:cNvPr>
          <p:cNvSpPr txBox="1"/>
          <p:nvPr/>
        </p:nvSpPr>
        <p:spPr>
          <a:xfrm>
            <a:off x="553064" y="652225"/>
            <a:ext cx="8037871" cy="4001095"/>
          </a:xfrm>
          <a:prstGeom prst="rect">
            <a:avLst/>
          </a:prstGeom>
          <a:noFill/>
        </p:spPr>
        <p:txBody>
          <a:bodyPr wrap="square">
            <a:spAutoFit/>
          </a:bodyPr>
          <a:lstStyle/>
          <a:p>
            <a:pPr algn="l" rtl="0"/>
            <a:r>
              <a:rPr lang="en-US" b="0" i="0" dirty="0">
                <a:solidFill>
                  <a:srgbClr val="242021"/>
                </a:solidFill>
                <a:effectLst/>
                <a:latin typeface="+mj-lt"/>
              </a:rPr>
              <a:t>Penambangan data dapat didefinisikan dalam beberapa cara, yang berbeda terutama dalam fokusnya. Salah satu definisi paling awal adalah sebagai berikut:</a:t>
            </a:r>
          </a:p>
          <a:p>
            <a:pPr algn="ctr" rtl="0"/>
            <a:br>
              <a:rPr lang="en-US" dirty="0">
                <a:latin typeface="+mj-lt"/>
              </a:rPr>
            </a:br>
            <a:r>
              <a:rPr lang="en-US" b="0" i="0" dirty="0">
                <a:solidFill>
                  <a:srgbClr val="242021"/>
                </a:solidFill>
                <a:effectLst/>
                <a:latin typeface="+mj-lt"/>
              </a:rPr>
              <a:t>Itu</a:t>
            </a:r>
            <a:r>
              <a:rPr lang="en-US" b="0" i="1" dirty="0">
                <a:solidFill>
                  <a:srgbClr val="242021"/>
                </a:solidFill>
                <a:effectLst/>
                <a:latin typeface="+mj-lt"/>
              </a:rPr>
              <a:t>non</a:t>
            </a:r>
            <a:r>
              <a:rPr lang="en-US" b="0" i="0" dirty="0">
                <a:solidFill>
                  <a:srgbClr val="242021"/>
                </a:solidFill>
                <a:effectLst/>
                <a:latin typeface="+mj-lt"/>
              </a:rPr>
              <a:t>-</a:t>
            </a:r>
            <a:r>
              <a:rPr lang="en-US" b="0" i="1" dirty="0">
                <a:solidFill>
                  <a:srgbClr val="242021"/>
                </a:solidFill>
                <a:effectLst/>
                <a:latin typeface="+mj-lt"/>
              </a:rPr>
              <a:t>remeh</a:t>
            </a:r>
            <a:r>
              <a:rPr lang="en-US" b="0" i="0" dirty="0">
                <a:solidFill>
                  <a:srgbClr val="242021"/>
                </a:solidFill>
                <a:effectLst/>
                <a:latin typeface="+mj-lt"/>
              </a:rPr>
              <a:t>ekstraksi dari</a:t>
            </a:r>
            <a:r>
              <a:rPr lang="en-US" b="0" i="1" dirty="0">
                <a:solidFill>
                  <a:srgbClr val="242021"/>
                </a:solidFill>
                <a:effectLst/>
                <a:latin typeface="+mj-lt"/>
              </a:rPr>
              <a:t>implisit,</a:t>
            </a:r>
            <a:r>
              <a:rPr lang="en-US" b="0" i="0" dirty="0">
                <a:solidFill>
                  <a:srgbClr val="242021"/>
                </a:solidFill>
                <a:effectLst/>
                <a:latin typeface="+mj-lt"/>
              </a:rPr>
              <a:t>informasi yang sebelumnya tidak diketahui, dan berpotensi berguna dari data.</a:t>
            </a:r>
            <a:r>
              <a:rPr lang="en-US" b="1" i="1" dirty="0">
                <a:solidFill>
                  <a:srgbClr val="242021"/>
                </a:solidFill>
                <a:effectLst/>
                <a:latin typeface="+mj-lt"/>
              </a:rPr>
              <a:t>(</a:t>
            </a:r>
            <a:r>
              <a:rPr lang="en-US" b="1" i="1" dirty="0">
                <a:solidFill>
                  <a:srgbClr val="0080AC"/>
                </a:solidFill>
                <a:effectLst/>
                <a:latin typeface="+mj-lt"/>
              </a:rPr>
              <a:t>Frawley dkk., 1991</a:t>
            </a:r>
            <a:r>
              <a:rPr lang="en-US" b="1" i="1" dirty="0">
                <a:solidFill>
                  <a:srgbClr val="242021"/>
                </a:solidFill>
                <a:effectLst/>
                <a:latin typeface="+mj-lt"/>
              </a:rPr>
              <a:t>)</a:t>
            </a:r>
            <a:r>
              <a:rPr lang="en-US" dirty="0">
                <a:latin typeface="+mj-lt"/>
              </a:rPr>
              <a:t> </a:t>
            </a:r>
            <a:br>
              <a:rPr lang="en-US" dirty="0">
                <a:latin typeface="+mj-lt"/>
              </a:rPr>
            </a:br>
            <a:endParaRPr lang="en-US" dirty="0">
              <a:latin typeface="+mj-lt"/>
            </a:endParaRPr>
          </a:p>
          <a:p>
            <a:pPr marL="171450" indent="-171450" rtl="0" algn="l">
              <a:spcBef>
                <a:spcPts val="1200"/>
              </a:spcBef>
              <a:buFont typeface="Arial" panose="020B0604020202020204" pitchFamily="34" charset="0"/>
              <a:buChar char="•"/>
            </a:pPr>
            <a:r>
              <a:rPr lang="en-US" b="0" i="1" dirty="0">
                <a:solidFill>
                  <a:srgbClr val="242021"/>
                </a:solidFill>
                <a:effectLst/>
                <a:latin typeface="+mj-lt"/>
              </a:rPr>
              <a:t>Pemodelan statistik</a:t>
            </a:r>
            <a:r>
              <a:rPr lang="en-US" b="0" i="0" dirty="0">
                <a:solidFill>
                  <a:srgbClr val="242021"/>
                </a:solidFill>
                <a:effectLst/>
                <a:latin typeface="+mj-lt"/>
              </a:rPr>
              <a:t>: Penggunaan algoritma statistik parametrik untuk mengelompokkan atau memprediksi suatu hasil atau peristiwa, berdasarkan variabel prediktor.</a:t>
            </a:r>
            <a:r>
              <a:rPr lang="en-US" dirty="0">
                <a:latin typeface="+mj-lt"/>
              </a:rPr>
              <a:t> </a:t>
            </a:r>
            <a:r>
              <a:rPr lang="en-US" b="0" i="1" dirty="0">
                <a:solidFill>
                  <a:srgbClr val="242021"/>
                </a:solidFill>
                <a:effectLst/>
                <a:latin typeface="+mj-lt"/>
              </a:rPr>
              <a:t>Penambangan data</a:t>
            </a:r>
            <a:r>
              <a:rPr lang="en-US" b="0" i="0" dirty="0">
                <a:solidFill>
                  <a:srgbClr val="242021"/>
                </a:solidFill>
                <a:effectLst/>
                <a:latin typeface="+mj-lt"/>
              </a:rPr>
              <a:t>: Penggunaan algoritme pembelajaran mesin untuk menemukan pola hubungan yang samar antara elemen data dalam kumpulan data yang besar, berisik, dan berantakan, yang dapat mengarah pada tindakan untuk meningkatkan manfaat dalam beberapa bentuk (diagnosis, keuntungan, deteksi, dll.).</a:t>
            </a:r>
            <a:r>
              <a:rPr lang="en-US" dirty="0">
                <a:latin typeface="+mj-lt"/>
              </a:rPr>
              <a:t> </a:t>
            </a:r>
          </a:p>
          <a:p>
            <a:pPr marL="171450" indent="-171450" rtl="0" algn="l">
              <a:spcBef>
                <a:spcPts val="1200"/>
              </a:spcBef>
              <a:buFont typeface="Arial" panose="020B0604020202020204" pitchFamily="34" charset="0"/>
              <a:buChar char="•"/>
            </a:pPr>
            <a:r>
              <a:rPr lang="en-US" b="0" i="1" dirty="0">
                <a:solidFill>
                  <a:srgbClr val="242021"/>
                </a:solidFill>
                <a:effectLst/>
                <a:latin typeface="+mj-lt"/>
              </a:rPr>
              <a:t>Penemuan pengetahuan</a:t>
            </a:r>
            <a:r>
              <a:rPr lang="en-US" b="0" i="0" dirty="0">
                <a:solidFill>
                  <a:srgbClr val="242021"/>
                </a:solidFill>
                <a:effectLst/>
                <a:latin typeface="+mj-lt"/>
              </a:rPr>
              <a:t>: Seluruh proses akses data, eksplorasi data, persiapan data, pemodelan, penerapan model, dan pemantauan model. Proses luas ini mencakup aktivitas penambangan data, seperti yang ditunjukkan pada</a:t>
            </a:r>
            <a:r>
              <a:rPr lang="en-US" b="0" i="0" dirty="0">
                <a:solidFill>
                  <a:srgbClr val="0080AC"/>
                </a:solidFill>
                <a:effectLst/>
                <a:latin typeface="+mj-lt"/>
              </a:rPr>
              <a:t>Gambar 2.1</a:t>
            </a:r>
            <a:r>
              <a:rPr lang="en-US" b="0" i="0" dirty="0">
                <a:solidFill>
                  <a:srgbClr val="242021"/>
                </a:solidFill>
                <a:effectLst/>
                <a:latin typeface="+mj-lt"/>
              </a:rPr>
              <a:t>.</a:t>
            </a:r>
            <a:r>
              <a:rPr lang="en-US" dirty="0">
                <a:latin typeface="+mj-lt"/>
              </a:rPr>
              <a:t> </a:t>
            </a:r>
          </a:p>
          <a:p>
            <a:pPr marL="171450" indent="-171450" rtl="0" algn="l">
              <a:spcBef>
                <a:spcPts val="1200"/>
              </a:spcBef>
              <a:buFont typeface="Arial" panose="020B0604020202020204" pitchFamily="34" charset="0"/>
              <a:buChar char="•"/>
            </a:pPr>
            <a:r>
              <a:rPr lang="en-US" b="0" i="1" dirty="0">
                <a:solidFill>
                  <a:srgbClr val="242021"/>
                </a:solidFill>
                <a:effectLst/>
                <a:latin typeface="+mj-lt"/>
              </a:rPr>
              <a:t>Ilmu data</a:t>
            </a:r>
            <a:r>
              <a:rPr lang="en-US" b="0" i="0" dirty="0">
                <a:solidFill>
                  <a:srgbClr val="242021"/>
                </a:solidFill>
                <a:effectLst/>
                <a:latin typeface="+mj-lt"/>
              </a:rPr>
              <a:t>: Perluasan penemuan pengetahuan ke dalam arsitektur data data mart analitik di satu sisi dan analisis gambar, ucapan, dan tekstual yang kompleks di sisi lain dengan algoritme pembelajaran mesin yang sangat berkembang.</a:t>
            </a:r>
            <a:r>
              <a:rPr lang="en-US" dirty="0">
                <a:latin typeface="+mj-lt"/>
              </a:rPr>
              <a:t> </a:t>
            </a:r>
          </a:p>
        </p:txBody>
      </p:sp>
    </p:spTree>
    <p:extLst>
      <p:ext uri="{BB962C8B-B14F-4D97-AF65-F5344CB8AC3E}">
        <p14:creationId xmlns:p14="http://schemas.microsoft.com/office/powerpoint/2010/main" val="2756475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B55B2-01F7-1870-3066-7504F6DC26D7}"/>
              </a:ext>
            </a:extLst>
          </p:cNvPr>
          <p:cNvSpPr>
            <a:spLocks noGrp="1"/>
          </p:cNvSpPr>
          <p:nvPr>
            <p:ph type="title"/>
          </p:nvPr>
        </p:nvSpPr>
        <p:spPr/>
        <p:txBody>
          <a:bodyPr/>
          <a:lstStyle/>
          <a:p>
            <a:pPr rtl="0" algn="l"/>
            <a:endParaRPr lang="id-ID"/>
          </a:p>
        </p:txBody>
      </p:sp>
      <p:pic>
        <p:nvPicPr>
          <p:cNvPr id="4" name="Picture 3">
            <a:extLst>
              <a:ext uri="{FF2B5EF4-FFF2-40B4-BE49-F238E27FC236}">
                <a16:creationId xmlns:a16="http://schemas.microsoft.com/office/drawing/2014/main" id="{2C9E5EB1-0D99-3FE8-8215-61BF885F4A01}"/>
              </a:ext>
            </a:extLst>
          </p:cNvPr>
          <p:cNvPicPr>
            <a:picLocks noChangeAspect="1"/>
          </p:cNvPicPr>
          <p:nvPr/>
        </p:nvPicPr>
        <p:blipFill>
          <a:blip r:embed="rId2"/>
          <a:stretch>
            <a:fillRect/>
          </a:stretch>
        </p:blipFill>
        <p:spPr>
          <a:xfrm>
            <a:off x="1143000" y="0"/>
            <a:ext cx="6858000" cy="5143500"/>
          </a:xfrm>
          <a:prstGeom prst="rect">
            <a:avLst/>
          </a:prstGeom>
        </p:spPr>
      </p:pic>
    </p:spTree>
    <p:extLst>
      <p:ext uri="{BB962C8B-B14F-4D97-AF65-F5344CB8AC3E}">
        <p14:creationId xmlns:p14="http://schemas.microsoft.com/office/powerpoint/2010/main" val="2088057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4CDFF-2714-16D3-5744-00C61209E70C}"/>
              </a:ext>
            </a:extLst>
          </p:cNvPr>
          <p:cNvSpPr>
            <a:spLocks noGrp="1"/>
          </p:cNvSpPr>
          <p:nvPr>
            <p:ph type="title"/>
          </p:nvPr>
        </p:nvSpPr>
        <p:spPr/>
        <p:txBody>
          <a:bodyPr/>
          <a:lstStyle/>
          <a:p>
            <a:pPr rtl="0" algn="l"/>
            <a:endParaRPr lang="id-ID"/>
          </a:p>
        </p:txBody>
      </p:sp>
      <p:pic>
        <p:nvPicPr>
          <p:cNvPr id="4" name="Picture 3">
            <a:extLst>
              <a:ext uri="{FF2B5EF4-FFF2-40B4-BE49-F238E27FC236}">
                <a16:creationId xmlns:a16="http://schemas.microsoft.com/office/drawing/2014/main" id="{8C3E5564-FDBE-D261-D449-B16AB4316990}"/>
              </a:ext>
            </a:extLst>
          </p:cNvPr>
          <p:cNvPicPr>
            <a:picLocks noChangeAspect="1"/>
          </p:cNvPicPr>
          <p:nvPr/>
        </p:nvPicPr>
        <p:blipFill>
          <a:blip r:embed="rId2"/>
          <a:stretch>
            <a:fillRect/>
          </a:stretch>
        </p:blipFill>
        <p:spPr>
          <a:xfrm>
            <a:off x="1141869" y="0"/>
            <a:ext cx="6860262" cy="5143500"/>
          </a:xfrm>
          <a:prstGeom prst="rect">
            <a:avLst/>
          </a:prstGeom>
        </p:spPr>
      </p:pic>
    </p:spTree>
    <p:extLst>
      <p:ext uri="{BB962C8B-B14F-4D97-AF65-F5344CB8AC3E}">
        <p14:creationId xmlns:p14="http://schemas.microsoft.com/office/powerpoint/2010/main" val="3485918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91BC0-B722-D9A2-B3CF-F00930EC7E8E}"/>
              </a:ext>
            </a:extLst>
          </p:cNvPr>
          <p:cNvSpPr>
            <a:spLocks noGrp="1"/>
          </p:cNvSpPr>
          <p:nvPr>
            <p:ph type="title"/>
          </p:nvPr>
        </p:nvSpPr>
        <p:spPr/>
        <p:txBody>
          <a:bodyPr/>
          <a:lstStyle/>
          <a:p>
            <a:pPr rtl="0" algn="l"/>
            <a:endParaRPr lang="id-ID"/>
          </a:p>
        </p:txBody>
      </p:sp>
      <p:pic>
        <p:nvPicPr>
          <p:cNvPr id="4" name="Picture 3">
            <a:extLst>
              <a:ext uri="{FF2B5EF4-FFF2-40B4-BE49-F238E27FC236}">
                <a16:creationId xmlns:a16="http://schemas.microsoft.com/office/drawing/2014/main" id="{ABE49802-D77D-0336-90D2-9115F1017198}"/>
              </a:ext>
            </a:extLst>
          </p:cNvPr>
          <p:cNvPicPr>
            <a:picLocks noChangeAspect="1"/>
          </p:cNvPicPr>
          <p:nvPr/>
        </p:nvPicPr>
        <p:blipFill>
          <a:blip r:embed="rId2"/>
          <a:stretch>
            <a:fillRect/>
          </a:stretch>
        </p:blipFill>
        <p:spPr>
          <a:xfrm>
            <a:off x="1141869" y="0"/>
            <a:ext cx="6860262" cy="5143500"/>
          </a:xfrm>
          <a:prstGeom prst="rect">
            <a:avLst/>
          </a:prstGeom>
        </p:spPr>
      </p:pic>
    </p:spTree>
    <p:extLst>
      <p:ext uri="{BB962C8B-B14F-4D97-AF65-F5344CB8AC3E}">
        <p14:creationId xmlns:p14="http://schemas.microsoft.com/office/powerpoint/2010/main" val="2965217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0A0DF-C947-80AB-B131-1E756E22E18F}"/>
              </a:ext>
            </a:extLst>
          </p:cNvPr>
          <p:cNvSpPr>
            <a:spLocks noGrp="1"/>
          </p:cNvSpPr>
          <p:nvPr>
            <p:ph type="title"/>
          </p:nvPr>
        </p:nvSpPr>
        <p:spPr/>
        <p:txBody>
          <a:bodyPr/>
          <a:lstStyle/>
          <a:p>
            <a:pPr rtl="0" algn="l"/>
            <a:endParaRPr lang="id-ID"/>
          </a:p>
        </p:txBody>
      </p:sp>
      <p:pic>
        <p:nvPicPr>
          <p:cNvPr id="4" name="Picture 3">
            <a:extLst>
              <a:ext uri="{FF2B5EF4-FFF2-40B4-BE49-F238E27FC236}">
                <a16:creationId xmlns:a16="http://schemas.microsoft.com/office/drawing/2014/main" id="{DC08F696-453C-235F-E683-47C8BD1779AF}"/>
              </a:ext>
            </a:extLst>
          </p:cNvPr>
          <p:cNvPicPr>
            <a:picLocks noChangeAspect="1"/>
          </p:cNvPicPr>
          <p:nvPr/>
        </p:nvPicPr>
        <p:blipFill>
          <a:blip r:embed="rId2"/>
          <a:stretch>
            <a:fillRect/>
          </a:stretch>
        </p:blipFill>
        <p:spPr>
          <a:xfrm>
            <a:off x="1143000" y="0"/>
            <a:ext cx="6858000" cy="5143500"/>
          </a:xfrm>
          <a:prstGeom prst="rect">
            <a:avLst/>
          </a:prstGeom>
        </p:spPr>
      </p:pic>
    </p:spTree>
    <p:extLst>
      <p:ext uri="{BB962C8B-B14F-4D97-AF65-F5344CB8AC3E}">
        <p14:creationId xmlns:p14="http://schemas.microsoft.com/office/powerpoint/2010/main" val="3847621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60BFF-02A1-C92F-73B4-7CAAA80516D8}"/>
              </a:ext>
            </a:extLst>
          </p:cNvPr>
          <p:cNvSpPr>
            <a:spLocks noGrp="1"/>
          </p:cNvSpPr>
          <p:nvPr>
            <p:ph type="title"/>
          </p:nvPr>
        </p:nvSpPr>
        <p:spPr/>
        <p:txBody>
          <a:bodyPr/>
          <a:lstStyle/>
          <a:p>
            <a:pPr rtl="0" algn="l"/>
            <a:endParaRPr lang="id-ID"/>
          </a:p>
        </p:txBody>
      </p:sp>
      <p:pic>
        <p:nvPicPr>
          <p:cNvPr id="4" name="Picture 3">
            <a:extLst>
              <a:ext uri="{FF2B5EF4-FFF2-40B4-BE49-F238E27FC236}">
                <a16:creationId xmlns:a16="http://schemas.microsoft.com/office/drawing/2014/main" id="{F3E5273B-2E14-A73A-EE6D-5F8214FB32C8}"/>
              </a:ext>
            </a:extLst>
          </p:cNvPr>
          <p:cNvPicPr>
            <a:picLocks noChangeAspect="1"/>
          </p:cNvPicPr>
          <p:nvPr/>
        </p:nvPicPr>
        <p:blipFill>
          <a:blip r:embed="rId2"/>
          <a:stretch>
            <a:fillRect/>
          </a:stretch>
        </p:blipFill>
        <p:spPr>
          <a:xfrm>
            <a:off x="1143000" y="0"/>
            <a:ext cx="6858000" cy="5143500"/>
          </a:xfrm>
          <a:prstGeom prst="rect">
            <a:avLst/>
          </a:prstGeom>
        </p:spPr>
      </p:pic>
    </p:spTree>
    <p:extLst>
      <p:ext uri="{BB962C8B-B14F-4D97-AF65-F5344CB8AC3E}">
        <p14:creationId xmlns:p14="http://schemas.microsoft.com/office/powerpoint/2010/main" val="2805028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C7E7D-11E9-B3C2-27E7-A9B0438AA7CD}"/>
              </a:ext>
            </a:extLst>
          </p:cNvPr>
          <p:cNvSpPr>
            <a:spLocks noGrp="1"/>
          </p:cNvSpPr>
          <p:nvPr>
            <p:ph type="title"/>
          </p:nvPr>
        </p:nvSpPr>
        <p:spPr/>
        <p:txBody>
          <a:bodyPr/>
          <a:lstStyle/>
          <a:p>
            <a:pPr rtl="0" algn="l"/>
            <a:endParaRPr lang="id-ID"/>
          </a:p>
        </p:txBody>
      </p:sp>
      <p:pic>
        <p:nvPicPr>
          <p:cNvPr id="4" name="Picture 3">
            <a:extLst>
              <a:ext uri="{FF2B5EF4-FFF2-40B4-BE49-F238E27FC236}">
                <a16:creationId xmlns:a16="http://schemas.microsoft.com/office/drawing/2014/main" id="{7BA41F6C-144D-6A00-AAF2-C71BAFF9E767}"/>
              </a:ext>
            </a:extLst>
          </p:cNvPr>
          <p:cNvPicPr>
            <a:picLocks noChangeAspect="1"/>
          </p:cNvPicPr>
          <p:nvPr/>
        </p:nvPicPr>
        <p:blipFill>
          <a:blip r:embed="rId2"/>
          <a:stretch>
            <a:fillRect/>
          </a:stretch>
        </p:blipFill>
        <p:spPr>
          <a:xfrm>
            <a:off x="1143000" y="0"/>
            <a:ext cx="6858000" cy="5143500"/>
          </a:xfrm>
          <a:prstGeom prst="rect">
            <a:avLst/>
          </a:prstGeom>
        </p:spPr>
      </p:pic>
    </p:spTree>
    <p:extLst>
      <p:ext uri="{BB962C8B-B14F-4D97-AF65-F5344CB8AC3E}">
        <p14:creationId xmlns:p14="http://schemas.microsoft.com/office/powerpoint/2010/main" val="3669787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2CBC5-2CB3-F97D-17D6-B35CB34E50A3}"/>
              </a:ext>
            </a:extLst>
          </p:cNvPr>
          <p:cNvSpPr>
            <a:spLocks noGrp="1"/>
          </p:cNvSpPr>
          <p:nvPr>
            <p:ph type="title"/>
          </p:nvPr>
        </p:nvSpPr>
        <p:spPr/>
        <p:txBody>
          <a:bodyPr/>
          <a:lstStyle/>
          <a:p>
            <a:pPr rtl="0" algn="l"/>
            <a:endParaRPr lang="id-ID"/>
          </a:p>
        </p:txBody>
      </p:sp>
      <p:pic>
        <p:nvPicPr>
          <p:cNvPr id="4" name="Picture 3">
            <a:extLst>
              <a:ext uri="{FF2B5EF4-FFF2-40B4-BE49-F238E27FC236}">
                <a16:creationId xmlns:a16="http://schemas.microsoft.com/office/drawing/2014/main" id="{BDFA7F72-2436-9634-DB1C-DAEEEC8F50C3}"/>
              </a:ext>
            </a:extLst>
          </p:cNvPr>
          <p:cNvPicPr>
            <a:picLocks noChangeAspect="1"/>
          </p:cNvPicPr>
          <p:nvPr/>
        </p:nvPicPr>
        <p:blipFill>
          <a:blip r:embed="rId2"/>
          <a:stretch>
            <a:fillRect/>
          </a:stretch>
        </p:blipFill>
        <p:spPr>
          <a:xfrm>
            <a:off x="1143000" y="0"/>
            <a:ext cx="6858000" cy="5143500"/>
          </a:xfrm>
          <a:prstGeom prst="rect">
            <a:avLst/>
          </a:prstGeom>
        </p:spPr>
      </p:pic>
    </p:spTree>
    <p:extLst>
      <p:ext uri="{BB962C8B-B14F-4D97-AF65-F5344CB8AC3E}">
        <p14:creationId xmlns:p14="http://schemas.microsoft.com/office/powerpoint/2010/main" val="3631777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57472-410A-CEE5-D086-A20E27FB731B}"/>
              </a:ext>
            </a:extLst>
          </p:cNvPr>
          <p:cNvSpPr>
            <a:spLocks noGrp="1"/>
          </p:cNvSpPr>
          <p:nvPr>
            <p:ph type="title"/>
          </p:nvPr>
        </p:nvSpPr>
        <p:spPr/>
        <p:txBody>
          <a:bodyPr/>
          <a:lstStyle/>
          <a:p>
            <a:pPr rtl="0" algn="l"/>
            <a:endParaRPr lang="id-ID"/>
          </a:p>
        </p:txBody>
      </p:sp>
      <p:pic>
        <p:nvPicPr>
          <p:cNvPr id="4" name="Picture 3">
            <a:extLst>
              <a:ext uri="{FF2B5EF4-FFF2-40B4-BE49-F238E27FC236}">
                <a16:creationId xmlns:a16="http://schemas.microsoft.com/office/drawing/2014/main" id="{CB90AB52-42D8-6F3B-18A6-F494C932487D}"/>
              </a:ext>
            </a:extLst>
          </p:cNvPr>
          <p:cNvPicPr>
            <a:picLocks noChangeAspect="1"/>
          </p:cNvPicPr>
          <p:nvPr/>
        </p:nvPicPr>
        <p:blipFill>
          <a:blip r:embed="rId2"/>
          <a:stretch>
            <a:fillRect/>
          </a:stretch>
        </p:blipFill>
        <p:spPr>
          <a:xfrm>
            <a:off x="1143000" y="0"/>
            <a:ext cx="6858000" cy="5143500"/>
          </a:xfrm>
          <a:prstGeom prst="rect">
            <a:avLst/>
          </a:prstGeom>
        </p:spPr>
      </p:pic>
    </p:spTree>
    <p:extLst>
      <p:ext uri="{BB962C8B-B14F-4D97-AF65-F5344CB8AC3E}">
        <p14:creationId xmlns:p14="http://schemas.microsoft.com/office/powerpoint/2010/main" val="1044565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2C9E8-6E0E-65CA-F195-2C19DED185CB}"/>
              </a:ext>
            </a:extLst>
          </p:cNvPr>
          <p:cNvSpPr>
            <a:spLocks noGrp="1"/>
          </p:cNvSpPr>
          <p:nvPr>
            <p:ph type="title"/>
          </p:nvPr>
        </p:nvSpPr>
        <p:spPr/>
        <p:txBody>
          <a:bodyPr/>
          <a:lstStyle/>
          <a:p>
            <a:pPr rtl="0" algn="l"/>
            <a:endParaRPr lang="id-ID"/>
          </a:p>
        </p:txBody>
      </p:sp>
      <p:pic>
        <p:nvPicPr>
          <p:cNvPr id="4" name="Picture 3">
            <a:extLst>
              <a:ext uri="{FF2B5EF4-FFF2-40B4-BE49-F238E27FC236}">
                <a16:creationId xmlns:a16="http://schemas.microsoft.com/office/drawing/2014/main" id="{9B3B2E9B-00FB-9972-7E63-97080DADB3D3}"/>
              </a:ext>
            </a:extLst>
          </p:cNvPr>
          <p:cNvPicPr>
            <a:picLocks noChangeAspect="1"/>
          </p:cNvPicPr>
          <p:nvPr/>
        </p:nvPicPr>
        <p:blipFill>
          <a:blip r:embed="rId2"/>
          <a:stretch>
            <a:fillRect/>
          </a:stretch>
        </p:blipFill>
        <p:spPr>
          <a:xfrm>
            <a:off x="1143000" y="0"/>
            <a:ext cx="6858000" cy="5143500"/>
          </a:xfrm>
          <a:prstGeom prst="rect">
            <a:avLst/>
          </a:prstGeom>
        </p:spPr>
      </p:pic>
    </p:spTree>
    <p:extLst>
      <p:ext uri="{BB962C8B-B14F-4D97-AF65-F5344CB8AC3E}">
        <p14:creationId xmlns:p14="http://schemas.microsoft.com/office/powerpoint/2010/main" val="505589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E6C1C-929A-8563-63AF-A31A9B8F4B47}"/>
              </a:ext>
            </a:extLst>
          </p:cNvPr>
          <p:cNvSpPr>
            <a:spLocks noGrp="1"/>
          </p:cNvSpPr>
          <p:nvPr>
            <p:ph type="title"/>
          </p:nvPr>
        </p:nvSpPr>
        <p:spPr>
          <a:xfrm>
            <a:off x="457200" y="2331000"/>
            <a:ext cx="8229600" cy="481500"/>
          </a:xfrm>
        </p:spPr>
        <p:txBody>
          <a:bodyPr/>
          <a:lstStyle/>
          <a:p>
            <a:pPr rtl="0" algn="l"/>
            <a:r>
              <a:rPr lang="en-US" sz="4800" dirty="0" err="1"/>
              <a:t>Lanjutan</a:t>
            </a:r>
            <a:endParaRPr lang="id-ID" sz="5400" dirty="0"/>
          </a:p>
        </p:txBody>
      </p:sp>
    </p:spTree>
    <p:extLst>
      <p:ext uri="{BB962C8B-B14F-4D97-AF65-F5344CB8AC3E}">
        <p14:creationId xmlns:p14="http://schemas.microsoft.com/office/powerpoint/2010/main" val="2469552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5998B-6B4F-B4B5-2487-01F3EDE788AA}"/>
              </a:ext>
            </a:extLst>
          </p:cNvPr>
          <p:cNvSpPr>
            <a:spLocks noGrp="1"/>
          </p:cNvSpPr>
          <p:nvPr>
            <p:ph type="title"/>
          </p:nvPr>
        </p:nvSpPr>
        <p:spPr/>
        <p:txBody>
          <a:bodyPr/>
          <a:lstStyle/>
          <a:p>
            <a:pPr rtl="0" algn="l"/>
            <a:endParaRPr lang="id-ID"/>
          </a:p>
        </p:txBody>
      </p:sp>
      <p:pic>
        <p:nvPicPr>
          <p:cNvPr id="4" name="Picture 3">
            <a:extLst>
              <a:ext uri="{FF2B5EF4-FFF2-40B4-BE49-F238E27FC236}">
                <a16:creationId xmlns:a16="http://schemas.microsoft.com/office/drawing/2014/main" id="{47936256-E6FE-9389-6731-5C0A9F8A699D}"/>
              </a:ext>
            </a:extLst>
          </p:cNvPr>
          <p:cNvPicPr>
            <a:picLocks noChangeAspect="1"/>
          </p:cNvPicPr>
          <p:nvPr/>
        </p:nvPicPr>
        <p:blipFill>
          <a:blip r:embed="rId2"/>
          <a:stretch>
            <a:fillRect/>
          </a:stretch>
        </p:blipFill>
        <p:spPr>
          <a:xfrm>
            <a:off x="433387" y="180975"/>
            <a:ext cx="8277225" cy="4781550"/>
          </a:xfrm>
          <a:prstGeom prst="rect">
            <a:avLst/>
          </a:prstGeom>
        </p:spPr>
      </p:pic>
      <p:sp>
        <p:nvSpPr>
          <p:cNvPr id="5" name="TextBox 4">
            <a:extLst>
              <a:ext uri="{FF2B5EF4-FFF2-40B4-BE49-F238E27FC236}">
                <a16:creationId xmlns:a16="http://schemas.microsoft.com/office/drawing/2014/main" id="{EE99D923-8281-C2EB-B780-5D0E7709D4E6}"/>
              </a:ext>
            </a:extLst>
          </p:cNvPr>
          <p:cNvSpPr txBox="1"/>
          <p:nvPr/>
        </p:nvSpPr>
        <p:spPr>
          <a:xfrm>
            <a:off x="198120" y="415921"/>
            <a:ext cx="3369539" cy="507831"/>
          </a:xfrm>
          <a:prstGeom prst="rect">
            <a:avLst/>
          </a:prstGeom>
          <a:noFill/>
        </p:spPr>
        <p:txBody>
          <a:bodyPr wrap="square">
            <a:spAutoFit/>
          </a:bodyPr>
          <a:lstStyle/>
          <a:p>
            <a:pPr algn="ctr" rtl="0"/>
            <a:r>
              <a:rPr lang="en-US" sz="900" b="0" i="0" dirty="0">
                <a:solidFill>
                  <a:schemeClr val="tx1"/>
                </a:solidFill>
                <a:effectLst/>
                <a:latin typeface="NexusSans"/>
              </a:rPr>
              <a:t>Referensi: Robert Nisbet, Gary Miner, dan Ken Yale. 2017. Buku Panduan Analisis Statistik dan Aplikasi Data Mining, Edisi Kedua (edisi ke-2). Academic Press, Inc., AS.</a:t>
            </a:r>
          </a:p>
        </p:txBody>
      </p:sp>
    </p:spTree>
    <p:extLst>
      <p:ext uri="{BB962C8B-B14F-4D97-AF65-F5344CB8AC3E}">
        <p14:creationId xmlns:p14="http://schemas.microsoft.com/office/powerpoint/2010/main" val="2346213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AA4E5-EE5C-4855-9DF7-B02FE7CA0BBE}"/>
              </a:ext>
            </a:extLst>
          </p:cNvPr>
          <p:cNvSpPr>
            <a:spLocks noGrp="1"/>
          </p:cNvSpPr>
          <p:nvPr>
            <p:ph type="title"/>
          </p:nvPr>
        </p:nvSpPr>
        <p:spPr>
          <a:xfrm>
            <a:off x="628650" y="273844"/>
            <a:ext cx="7886700" cy="463027"/>
          </a:xfrm>
        </p:spPr>
        <p:txBody>
          <a:bodyPr>
            <a:noAutofit/>
          </a:bodyPr>
          <a:lstStyle/>
          <a:p>
            <a:pPr algn="ctr" rtl="0">
              <a:buClr>
                <a:srgbClr val="000000"/>
              </a:buClr>
              <a:buSzPts val="3000"/>
            </a:pPr>
            <a:r>
              <a:rPr lang="en-US" sz="3000" dirty="0">
                <a:solidFill>
                  <a:srgbClr val="000000"/>
                </a:solidFill>
                <a:latin typeface="Fira Sans Extra Condensed" panose="020B0503050000020004" pitchFamily="34" charset="0"/>
                <a:sym typeface="Fira Sans Extra Condensed"/>
              </a:rPr>
              <a:t>Ilmuwan data</a:t>
            </a:r>
          </a:p>
        </p:txBody>
      </p:sp>
      <p:sp>
        <p:nvSpPr>
          <p:cNvPr id="3" name="Content Placeholder 2">
            <a:extLst>
              <a:ext uri="{FF2B5EF4-FFF2-40B4-BE49-F238E27FC236}">
                <a16:creationId xmlns:a16="http://schemas.microsoft.com/office/drawing/2014/main" id="{3209A7E2-BABF-4327-894B-3032BF372252}"/>
              </a:ext>
            </a:extLst>
          </p:cNvPr>
          <p:cNvSpPr>
            <a:spLocks noGrp="1"/>
          </p:cNvSpPr>
          <p:nvPr>
            <p:ph idx="1"/>
          </p:nvPr>
        </p:nvSpPr>
        <p:spPr>
          <a:xfrm>
            <a:off x="628650" y="807447"/>
            <a:ext cx="7886700" cy="3263504"/>
          </a:xfrm>
        </p:spPr>
        <p:txBody>
          <a:bodyPr/>
          <a:lstStyle/>
          <a:p>
            <a:pPr marL="0" indent="0" rtl="0" algn="l">
              <a:buNone/>
            </a:pPr>
            <a:r>
              <a:rPr lang="en-US" dirty="0">
                <a:solidFill>
                  <a:srgbClr val="C00000"/>
                </a:solidFill>
              </a:rPr>
              <a:t>Ilmuwan data adalah orang yang lebih baik dalam statistik daripada insinyur perangkat lunak mana pun dan lebih baik dalam rekayasa perangkat lunak daripada ahli statistik mana pun.</a:t>
            </a:r>
          </a:p>
          <a:p>
            <a:pPr marL="0" indent="0" rtl="0" algn="l">
              <a:buNone/>
            </a:pPr>
            <a:r>
              <a:rPr lang="en-US" dirty="0">
                <a:solidFill>
                  <a:srgbClr val="00B050"/>
                </a:solidFill>
              </a:rPr>
              <a:t>(jadi jelas seorang fisikawan bisa melakukan ini!!, ayolah kita telah menurunkan teori segala sesuatu dan kita menemukan partikel Tuhan.)</a:t>
            </a:r>
          </a:p>
          <a:p>
            <a:pPr marL="0" indent="0" rtl="0" algn="l">
              <a:buNone/>
            </a:pPr>
            <a:endParaRPr lang="en-US" dirty="0"/>
          </a:p>
          <a:p>
            <a:pPr marL="0" indent="0" rtl="0" algn="l">
              <a:buNone/>
            </a:pPr>
            <a:endParaRPr lang="en-US" dirty="0"/>
          </a:p>
        </p:txBody>
      </p:sp>
      <p:pic>
        <p:nvPicPr>
          <p:cNvPr id="5" name="Picture 4">
            <a:extLst>
              <a:ext uri="{FF2B5EF4-FFF2-40B4-BE49-F238E27FC236}">
                <a16:creationId xmlns:a16="http://schemas.microsoft.com/office/drawing/2014/main" id="{F786AE1B-36BB-4737-B58A-90E37DF36B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0910" y="2174012"/>
            <a:ext cx="3880821" cy="2857748"/>
          </a:xfrm>
          <a:prstGeom prst="rect">
            <a:avLst/>
          </a:prstGeom>
        </p:spPr>
      </p:pic>
      <p:sp>
        <p:nvSpPr>
          <p:cNvPr id="6" name="Rectangle 5">
            <a:extLst>
              <a:ext uri="{FF2B5EF4-FFF2-40B4-BE49-F238E27FC236}">
                <a16:creationId xmlns:a16="http://schemas.microsoft.com/office/drawing/2014/main" id="{FD19CC31-47D4-4578-BA91-00640BC6718A}"/>
              </a:ext>
            </a:extLst>
          </p:cNvPr>
          <p:cNvSpPr/>
          <p:nvPr/>
        </p:nvSpPr>
        <p:spPr>
          <a:xfrm>
            <a:off x="628651" y="4771553"/>
            <a:ext cx="2807179" cy="219291"/>
          </a:xfrm>
          <a:prstGeom prst="rect">
            <a:avLst/>
          </a:prstGeom>
        </p:spPr>
        <p:txBody>
          <a:bodyPr wrap="none">
            <a:spAutoFit/>
          </a:bodyPr>
          <a:lstStyle/>
          <a:p>
            <a:pPr rtl="0" algn="l"/>
            <a:r>
              <a:rPr lang="en-US" sz="825" b="1" dirty="0"/>
              <a:t>http://www.toprepo.com/demand-for-data-scientists/</a:t>
            </a:r>
          </a:p>
        </p:txBody>
      </p:sp>
    </p:spTree>
    <p:extLst>
      <p:ext uri="{BB962C8B-B14F-4D97-AF65-F5344CB8AC3E}">
        <p14:creationId xmlns:p14="http://schemas.microsoft.com/office/powerpoint/2010/main" val="1946833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EAE595-4F26-4441-841E-FA3DCB3E00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7352" y="570051"/>
            <a:ext cx="6169285" cy="3105626"/>
          </a:xfrm>
        </p:spPr>
      </p:pic>
      <p:sp>
        <p:nvSpPr>
          <p:cNvPr id="6" name="Title 1">
            <a:extLst>
              <a:ext uri="{FF2B5EF4-FFF2-40B4-BE49-F238E27FC236}">
                <a16:creationId xmlns:a16="http://schemas.microsoft.com/office/drawing/2014/main" id="{BDDF128F-E7C9-4153-996B-95D0DA590F91}"/>
              </a:ext>
            </a:extLst>
          </p:cNvPr>
          <p:cNvSpPr>
            <a:spLocks noGrp="1"/>
          </p:cNvSpPr>
          <p:nvPr>
            <p:ph type="title"/>
          </p:nvPr>
        </p:nvSpPr>
        <p:spPr>
          <a:xfrm>
            <a:off x="628644" y="111746"/>
            <a:ext cx="7886700" cy="511709"/>
          </a:xfrm>
        </p:spPr>
        <p:txBody>
          <a:bodyPr>
            <a:noAutofit/>
          </a:bodyPr>
          <a:lstStyle/>
          <a:p>
            <a:pPr algn="ctr" rtl="0">
              <a:buClr>
                <a:srgbClr val="000000"/>
              </a:buClr>
              <a:buSzPts val="3000"/>
            </a:pPr>
            <a:r>
              <a:rPr lang="en-US" sz="3000" dirty="0">
                <a:solidFill>
                  <a:srgbClr val="000000"/>
                </a:solidFill>
                <a:latin typeface="Fira Sans Extra Condensed" panose="020B0503050000020004" pitchFamily="34" charset="0"/>
              </a:rPr>
              <a:t>Ilmuwan data</a:t>
            </a:r>
          </a:p>
        </p:txBody>
      </p:sp>
      <p:pic>
        <p:nvPicPr>
          <p:cNvPr id="7" name="Content Placeholder 5">
            <a:extLst>
              <a:ext uri="{FF2B5EF4-FFF2-40B4-BE49-F238E27FC236}">
                <a16:creationId xmlns:a16="http://schemas.microsoft.com/office/drawing/2014/main" id="{B50CA555-0086-4992-826E-53471B958D38}"/>
              </a:ext>
            </a:extLst>
          </p:cNvPr>
          <p:cNvPicPr>
            <a:picLocks noChangeAspect="1"/>
          </p:cNvPicPr>
          <p:nvPr/>
        </p:nvPicPr>
        <p:blipFill rotWithShape="1">
          <a:blip r:embed="rId3">
            <a:extLst>
              <a:ext uri="{28A0092B-C50C-407E-A947-70E740481C1C}">
                <a14:useLocalDpi xmlns:a14="http://schemas.microsoft.com/office/drawing/2010/main" val="0"/>
              </a:ext>
            </a:extLst>
          </a:blip>
          <a:srcRect t="31776"/>
          <a:stretch/>
        </p:blipFill>
        <p:spPr>
          <a:xfrm>
            <a:off x="1762288" y="3360421"/>
            <a:ext cx="5619413" cy="1563374"/>
          </a:xfrm>
          <a:prstGeom prst="rect">
            <a:avLst/>
          </a:prstGeom>
        </p:spPr>
      </p:pic>
      <p:sp>
        <p:nvSpPr>
          <p:cNvPr id="8" name="Rectangle 7">
            <a:extLst>
              <a:ext uri="{FF2B5EF4-FFF2-40B4-BE49-F238E27FC236}">
                <a16:creationId xmlns:a16="http://schemas.microsoft.com/office/drawing/2014/main" id="{87B49ABF-766D-44E6-92D2-4DAB55664C3B}"/>
              </a:ext>
            </a:extLst>
          </p:cNvPr>
          <p:cNvSpPr/>
          <p:nvPr/>
        </p:nvSpPr>
        <p:spPr>
          <a:xfrm>
            <a:off x="4475196" y="4814149"/>
            <a:ext cx="2400016" cy="219291"/>
          </a:xfrm>
          <a:prstGeom prst="rect">
            <a:avLst/>
          </a:prstGeom>
        </p:spPr>
        <p:txBody>
          <a:bodyPr wrap="none">
            <a:spAutoFit/>
          </a:bodyPr>
          <a:lstStyle/>
          <a:p>
            <a:pPr rtl="0" algn="l"/>
            <a:r>
              <a:rPr lang="en-US" sz="825" b="1" dirty="0"/>
              <a:t>Sumber: jacobjwalker.efektifeducation.org</a:t>
            </a:r>
          </a:p>
        </p:txBody>
      </p:sp>
    </p:spTree>
    <p:extLst>
      <p:ext uri="{BB962C8B-B14F-4D97-AF65-F5344CB8AC3E}">
        <p14:creationId xmlns:p14="http://schemas.microsoft.com/office/powerpoint/2010/main" val="1602960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05341-67EA-F8D9-48C3-B1AE8E5EE582}"/>
              </a:ext>
            </a:extLst>
          </p:cNvPr>
          <p:cNvSpPr>
            <a:spLocks noGrp="1"/>
          </p:cNvSpPr>
          <p:nvPr>
            <p:ph type="title"/>
          </p:nvPr>
        </p:nvSpPr>
        <p:spPr/>
        <p:txBody>
          <a:bodyPr/>
          <a:lstStyle/>
          <a:p>
            <a:pPr rtl="0" algn="l"/>
            <a:endParaRPr lang="id-ID"/>
          </a:p>
        </p:txBody>
      </p:sp>
      <p:pic>
        <p:nvPicPr>
          <p:cNvPr id="4" name="Picture 3">
            <a:extLst>
              <a:ext uri="{FF2B5EF4-FFF2-40B4-BE49-F238E27FC236}">
                <a16:creationId xmlns:a16="http://schemas.microsoft.com/office/drawing/2014/main" id="{B52DFEB7-A9A1-F6C5-5D6F-C4F85D33F8A2}"/>
              </a:ext>
            </a:extLst>
          </p:cNvPr>
          <p:cNvPicPr>
            <a:picLocks noChangeAspect="1"/>
          </p:cNvPicPr>
          <p:nvPr/>
        </p:nvPicPr>
        <p:blipFill>
          <a:blip r:embed="rId2"/>
          <a:stretch>
            <a:fillRect/>
          </a:stretch>
        </p:blipFill>
        <p:spPr>
          <a:xfrm>
            <a:off x="1143000" y="0"/>
            <a:ext cx="6858000" cy="5143500"/>
          </a:xfrm>
          <a:prstGeom prst="rect">
            <a:avLst/>
          </a:prstGeom>
        </p:spPr>
      </p:pic>
    </p:spTree>
    <p:extLst>
      <p:ext uri="{BB962C8B-B14F-4D97-AF65-F5344CB8AC3E}">
        <p14:creationId xmlns:p14="http://schemas.microsoft.com/office/powerpoint/2010/main" val="1621474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048C6-6675-4FCB-98D3-4020D6B54CA9}"/>
              </a:ext>
            </a:extLst>
          </p:cNvPr>
          <p:cNvSpPr>
            <a:spLocks noGrp="1"/>
          </p:cNvSpPr>
          <p:nvPr>
            <p:ph type="title"/>
          </p:nvPr>
        </p:nvSpPr>
        <p:spPr>
          <a:xfrm>
            <a:off x="628650" y="93043"/>
            <a:ext cx="7886700" cy="994172"/>
          </a:xfrm>
        </p:spPr>
        <p:txBody>
          <a:bodyPr/>
          <a:lstStyle/>
          <a:p>
            <a:pPr algn="ctr" rtl="0">
              <a:buClr>
                <a:srgbClr val="000000"/>
              </a:buClr>
              <a:buSzPts val="3000"/>
            </a:pPr>
            <a:r>
              <a:rPr lang="en-US" sz="3000" dirty="0">
                <a:solidFill>
                  <a:srgbClr val="000000"/>
                </a:solidFill>
                <a:latin typeface="Fira Sans Extra Condensed" panose="020B0503050000020004" pitchFamily="34" charset="0"/>
              </a:rPr>
              <a:t>Alat untuk melakukan ilmu data</a:t>
            </a:r>
          </a:p>
        </p:txBody>
      </p:sp>
      <p:sp>
        <p:nvSpPr>
          <p:cNvPr id="3" name="Content Placeholder 2">
            <a:extLst>
              <a:ext uri="{FF2B5EF4-FFF2-40B4-BE49-F238E27FC236}">
                <a16:creationId xmlns:a16="http://schemas.microsoft.com/office/drawing/2014/main" id="{194E02E8-168C-4101-8501-DF7319FD0620}"/>
              </a:ext>
            </a:extLst>
          </p:cNvPr>
          <p:cNvSpPr>
            <a:spLocks noGrp="1"/>
          </p:cNvSpPr>
          <p:nvPr>
            <p:ph idx="1"/>
          </p:nvPr>
        </p:nvSpPr>
        <p:spPr/>
        <p:txBody>
          <a:bodyPr/>
          <a:lstStyle/>
          <a:p>
            <a:pPr marL="0" indent="0" rtl="0" algn="l">
              <a:buNone/>
            </a:pPr>
            <a:r>
              <a:rPr lang="en-US" dirty="0"/>
              <a:t> </a:t>
            </a:r>
          </a:p>
        </p:txBody>
      </p:sp>
      <p:pic>
        <p:nvPicPr>
          <p:cNvPr id="4" name="Picture 3">
            <a:extLst>
              <a:ext uri="{FF2B5EF4-FFF2-40B4-BE49-F238E27FC236}">
                <a16:creationId xmlns:a16="http://schemas.microsoft.com/office/drawing/2014/main" id="{C9976FF7-0904-4D9E-9309-FDD883DEB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385" y="1006388"/>
            <a:ext cx="7151230" cy="3845535"/>
          </a:xfrm>
          <a:prstGeom prst="rect">
            <a:avLst/>
          </a:prstGeom>
        </p:spPr>
      </p:pic>
      <p:sp>
        <p:nvSpPr>
          <p:cNvPr id="5" name="TextBox 4">
            <a:extLst>
              <a:ext uri="{FF2B5EF4-FFF2-40B4-BE49-F238E27FC236}">
                <a16:creationId xmlns:a16="http://schemas.microsoft.com/office/drawing/2014/main" id="{A6A5EADF-3832-4910-926A-75BD166A4A85}"/>
              </a:ext>
            </a:extLst>
          </p:cNvPr>
          <p:cNvSpPr txBox="1"/>
          <p:nvPr/>
        </p:nvSpPr>
        <p:spPr>
          <a:xfrm>
            <a:off x="190499" y="4869390"/>
            <a:ext cx="7562850" cy="264084"/>
          </a:xfrm>
          <a:prstGeom prst="rect">
            <a:avLst/>
          </a:prstGeom>
          <a:noFill/>
        </p:spPr>
        <p:txBody>
          <a:bodyPr wrap="none" lIns="0" tIns="0" rIns="0" bIns="0" rtlCol="0">
            <a:noAutofit/>
          </a:bodyPr>
          <a:lstStyle/>
          <a:p>
            <a:pPr rtl="0" algn="l">
              <a:lnSpc>
                <a:spcPct val="90000"/>
              </a:lnSpc>
            </a:pPr>
            <a:r>
              <a:rPr lang="en-US" sz="750" b="1" dirty="0">
                <a:solidFill>
                  <a:srgbClr val="7030A0"/>
                </a:solidFill>
              </a:rPr>
              <a:t>P. Wang (Anaconda) &amp; K Carlsson (Forrester) “Praktik Terbaik Untuk Menskalakan Ilmu Data di Seluruh Organisasi” Mei 2018</a:t>
            </a:r>
          </a:p>
        </p:txBody>
      </p:sp>
    </p:spTree>
    <p:extLst>
      <p:ext uri="{BB962C8B-B14F-4D97-AF65-F5344CB8AC3E}">
        <p14:creationId xmlns:p14="http://schemas.microsoft.com/office/powerpoint/2010/main" val="1499773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4D6CEC-CD75-A079-5190-CBAC1E2B70C2}"/>
              </a:ext>
            </a:extLst>
          </p:cNvPr>
          <p:cNvSpPr/>
          <p:nvPr/>
        </p:nvSpPr>
        <p:spPr>
          <a:xfrm>
            <a:off x="6189978" y="1222613"/>
            <a:ext cx="2753444" cy="334280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rtl="0"/>
            <a:endParaRPr lang="id-ID" dirty="0"/>
          </a:p>
        </p:txBody>
      </p:sp>
      <p:sp>
        <p:nvSpPr>
          <p:cNvPr id="12" name="Rectangle: Rounded Corners 11">
            <a:extLst>
              <a:ext uri="{FF2B5EF4-FFF2-40B4-BE49-F238E27FC236}">
                <a16:creationId xmlns:a16="http://schemas.microsoft.com/office/drawing/2014/main" id="{4B85D59A-B874-2D1A-4D4F-417409463ECF}"/>
              </a:ext>
            </a:extLst>
          </p:cNvPr>
          <p:cNvSpPr/>
          <p:nvPr/>
        </p:nvSpPr>
        <p:spPr>
          <a:xfrm>
            <a:off x="3177435" y="1259171"/>
            <a:ext cx="2753444" cy="334280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rtl="0"/>
            <a:endParaRPr lang="id-ID" dirty="0"/>
          </a:p>
        </p:txBody>
      </p:sp>
      <p:sp>
        <p:nvSpPr>
          <p:cNvPr id="11" name="Rectangle: Rounded Corners 10">
            <a:extLst>
              <a:ext uri="{FF2B5EF4-FFF2-40B4-BE49-F238E27FC236}">
                <a16:creationId xmlns:a16="http://schemas.microsoft.com/office/drawing/2014/main" id="{14FF173A-62AD-9E7D-27F1-3D01CE011A3C}"/>
              </a:ext>
            </a:extLst>
          </p:cNvPr>
          <p:cNvSpPr/>
          <p:nvPr/>
        </p:nvSpPr>
        <p:spPr>
          <a:xfrm>
            <a:off x="164892" y="1259171"/>
            <a:ext cx="2753444" cy="334280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rtl="0"/>
            <a:endParaRPr lang="id-ID" dirty="0"/>
          </a:p>
        </p:txBody>
      </p:sp>
      <p:sp>
        <p:nvSpPr>
          <p:cNvPr id="2" name="Title 1">
            <a:extLst>
              <a:ext uri="{FF2B5EF4-FFF2-40B4-BE49-F238E27FC236}">
                <a16:creationId xmlns:a16="http://schemas.microsoft.com/office/drawing/2014/main" id="{315C8F4F-032B-3BF1-CEEA-FFCCAE6B36F9}"/>
              </a:ext>
            </a:extLst>
          </p:cNvPr>
          <p:cNvSpPr>
            <a:spLocks noGrp="1"/>
          </p:cNvSpPr>
          <p:nvPr>
            <p:ph type="title"/>
          </p:nvPr>
        </p:nvSpPr>
        <p:spPr/>
        <p:txBody>
          <a:bodyPr/>
          <a:lstStyle/>
          <a:p>
            <a:pPr rtl="0" algn="l"/>
            <a:r>
              <a:rPr lang="en-US" dirty="0"/>
              <a:t>Alat Penambangan Data</a:t>
            </a:r>
            <a:endParaRPr lang="id-ID" dirty="0"/>
          </a:p>
        </p:txBody>
      </p:sp>
      <p:sp>
        <p:nvSpPr>
          <p:cNvPr id="3" name="TextBox 2">
            <a:extLst>
              <a:ext uri="{FF2B5EF4-FFF2-40B4-BE49-F238E27FC236}">
                <a16:creationId xmlns:a16="http://schemas.microsoft.com/office/drawing/2014/main" id="{0E929A59-46E9-936D-E11F-612EF28D22B7}"/>
              </a:ext>
            </a:extLst>
          </p:cNvPr>
          <p:cNvSpPr txBox="1"/>
          <p:nvPr/>
        </p:nvSpPr>
        <p:spPr>
          <a:xfrm>
            <a:off x="1094283" y="3725053"/>
            <a:ext cx="780983" cy="307777"/>
          </a:xfrm>
          <a:prstGeom prst="rect">
            <a:avLst/>
          </a:prstGeom>
          <a:noFill/>
        </p:spPr>
        <p:txBody>
          <a:bodyPr wrap="none" rtlCol="0">
            <a:spAutoFit/>
          </a:bodyPr>
          <a:lstStyle/>
          <a:p>
            <a:pPr rtl="0" algn="l"/>
            <a:r>
              <a:rPr lang="en-US" dirty="0"/>
              <a:t>Oranye</a:t>
            </a:r>
            <a:endParaRPr lang="id-ID" dirty="0"/>
          </a:p>
        </p:txBody>
      </p:sp>
      <p:pic>
        <p:nvPicPr>
          <p:cNvPr id="1028" name="Picture 4">
            <a:extLst>
              <a:ext uri="{FF2B5EF4-FFF2-40B4-BE49-F238E27FC236}">
                <a16:creationId xmlns:a16="http://schemas.microsoft.com/office/drawing/2014/main" id="{C28C2CEC-6EA0-39E2-598C-60937B2A83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077" y="1991798"/>
            <a:ext cx="2392930" cy="16189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Orange Data Mining">
            <a:extLst>
              <a:ext uri="{FF2B5EF4-FFF2-40B4-BE49-F238E27FC236}">
                <a16:creationId xmlns:a16="http://schemas.microsoft.com/office/drawing/2014/main" id="{D0884F32-3E48-E4D9-CCEB-D2C18013D2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57" y="1416115"/>
            <a:ext cx="1394285" cy="9219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3EE9486-4D72-2FD3-89DA-0146029DED37}"/>
              </a:ext>
            </a:extLst>
          </p:cNvPr>
          <p:cNvSpPr txBox="1"/>
          <p:nvPr/>
        </p:nvSpPr>
        <p:spPr>
          <a:xfrm>
            <a:off x="162418" y="4032830"/>
            <a:ext cx="2753444" cy="307777"/>
          </a:xfrm>
          <a:prstGeom prst="rect">
            <a:avLst/>
          </a:prstGeom>
          <a:noFill/>
        </p:spPr>
        <p:txBody>
          <a:bodyPr wrap="square">
            <a:spAutoFit/>
          </a:bodyPr>
          <a:lstStyle/>
          <a:p>
            <a:pPr algn="ctr" rtl="0"/>
            <a:r>
              <a:rPr lang="id-ID" dirty="0">
                <a:hlinkClick r:id="rId4"/>
              </a:rPr>
              <a:t>https://orangedatamining.com/</a:t>
            </a:r>
            <a:r>
              <a:rPr lang="en-US" dirty="0"/>
              <a:t> </a:t>
            </a:r>
            <a:endParaRPr lang="id-ID" dirty="0"/>
          </a:p>
        </p:txBody>
      </p:sp>
      <p:pic>
        <p:nvPicPr>
          <p:cNvPr id="1030" name="Picture 6">
            <a:extLst>
              <a:ext uri="{FF2B5EF4-FFF2-40B4-BE49-F238E27FC236}">
                <a16:creationId xmlns:a16="http://schemas.microsoft.com/office/drawing/2014/main" id="{1CE9B8F1-168C-2F22-DA98-4EF66744CB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7094" y="1787328"/>
            <a:ext cx="2394127" cy="15489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64D8CE-C041-7F72-7D21-9225E32BF70A}"/>
              </a:ext>
            </a:extLst>
          </p:cNvPr>
          <p:cNvSpPr txBox="1"/>
          <p:nvPr/>
        </p:nvSpPr>
        <p:spPr>
          <a:xfrm>
            <a:off x="4004166" y="3720456"/>
            <a:ext cx="1099981" cy="307777"/>
          </a:xfrm>
          <a:prstGeom prst="rect">
            <a:avLst/>
          </a:prstGeom>
          <a:noFill/>
        </p:spPr>
        <p:txBody>
          <a:bodyPr wrap="none" rtlCol="0">
            <a:spAutoFit/>
          </a:bodyPr>
          <a:lstStyle/>
          <a:p>
            <a:pPr rtl="0" algn="l"/>
            <a:r>
              <a:rPr lang="en-US" dirty="0"/>
              <a:t>Penambang Cepat</a:t>
            </a:r>
            <a:endParaRPr lang="id-ID" dirty="0"/>
          </a:p>
        </p:txBody>
      </p:sp>
      <p:sp>
        <p:nvSpPr>
          <p:cNvPr id="8" name="TextBox 7">
            <a:extLst>
              <a:ext uri="{FF2B5EF4-FFF2-40B4-BE49-F238E27FC236}">
                <a16:creationId xmlns:a16="http://schemas.microsoft.com/office/drawing/2014/main" id="{309DE920-37C1-8D8E-30E5-662662F4B263}"/>
              </a:ext>
            </a:extLst>
          </p:cNvPr>
          <p:cNvSpPr txBox="1"/>
          <p:nvPr/>
        </p:nvSpPr>
        <p:spPr>
          <a:xfrm>
            <a:off x="3174960" y="4028233"/>
            <a:ext cx="2753444" cy="307777"/>
          </a:xfrm>
          <a:prstGeom prst="rect">
            <a:avLst/>
          </a:prstGeom>
          <a:noFill/>
        </p:spPr>
        <p:txBody>
          <a:bodyPr wrap="square">
            <a:spAutoFit/>
          </a:bodyPr>
          <a:lstStyle/>
          <a:p>
            <a:pPr algn="ctr" rtl="0"/>
            <a:r>
              <a:rPr lang="id-ID" dirty="0">
                <a:hlinkClick r:id="rId6"/>
              </a:rPr>
              <a:t>https://rapidminer.com/</a:t>
            </a:r>
            <a:r>
              <a:rPr lang="en-US" dirty="0"/>
              <a:t> </a:t>
            </a:r>
            <a:endParaRPr lang="id-ID" dirty="0"/>
          </a:p>
        </p:txBody>
      </p:sp>
      <p:pic>
        <p:nvPicPr>
          <p:cNvPr id="1032" name="Picture 8" descr="00 teaser">
            <a:extLst>
              <a:ext uri="{FF2B5EF4-FFF2-40B4-BE49-F238E27FC236}">
                <a16:creationId xmlns:a16="http://schemas.microsoft.com/office/drawing/2014/main" id="{6051A308-7E97-0DA1-153D-F601E296BF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7360" y="1723265"/>
            <a:ext cx="2645482" cy="167704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4B4B202-D719-1056-E5AB-0B1EF002E3D1}"/>
              </a:ext>
            </a:extLst>
          </p:cNvPr>
          <p:cNvSpPr txBox="1"/>
          <p:nvPr/>
        </p:nvSpPr>
        <p:spPr>
          <a:xfrm>
            <a:off x="7177832" y="3715859"/>
            <a:ext cx="753732" cy="307777"/>
          </a:xfrm>
          <a:prstGeom prst="rect">
            <a:avLst/>
          </a:prstGeom>
          <a:noFill/>
        </p:spPr>
        <p:txBody>
          <a:bodyPr wrap="none" rtlCol="0">
            <a:spAutoFit/>
          </a:bodyPr>
          <a:lstStyle/>
          <a:p>
            <a:pPr rtl="0" algn="l"/>
            <a:r>
              <a:rPr lang="en-US" dirty="0"/>
              <a:t>PISAU</a:t>
            </a:r>
            <a:endParaRPr lang="id-ID" dirty="0"/>
          </a:p>
        </p:txBody>
      </p:sp>
      <p:sp>
        <p:nvSpPr>
          <p:cNvPr id="10" name="TextBox 9">
            <a:extLst>
              <a:ext uri="{FF2B5EF4-FFF2-40B4-BE49-F238E27FC236}">
                <a16:creationId xmlns:a16="http://schemas.microsoft.com/office/drawing/2014/main" id="{0A836336-80D0-C11B-C56A-B8F9DC5F8552}"/>
              </a:ext>
            </a:extLst>
          </p:cNvPr>
          <p:cNvSpPr txBox="1"/>
          <p:nvPr/>
        </p:nvSpPr>
        <p:spPr>
          <a:xfrm>
            <a:off x="6189978" y="4035728"/>
            <a:ext cx="2753444" cy="307777"/>
          </a:xfrm>
          <a:prstGeom prst="rect">
            <a:avLst/>
          </a:prstGeom>
          <a:noFill/>
        </p:spPr>
        <p:txBody>
          <a:bodyPr wrap="square">
            <a:spAutoFit/>
          </a:bodyPr>
          <a:lstStyle/>
          <a:p>
            <a:pPr algn="ctr" rtl="0"/>
            <a:r>
              <a:rPr lang="id-ID" dirty="0">
                <a:hlinkClick r:id="rId8"/>
              </a:rPr>
              <a:t>https://www.knime.com/</a:t>
            </a:r>
            <a:r>
              <a:rPr lang="en-US" dirty="0"/>
              <a:t> </a:t>
            </a:r>
            <a:endParaRPr lang="id-ID" dirty="0"/>
          </a:p>
        </p:txBody>
      </p:sp>
    </p:spTree>
    <p:extLst>
      <p:ext uri="{BB962C8B-B14F-4D97-AF65-F5344CB8AC3E}">
        <p14:creationId xmlns:p14="http://schemas.microsoft.com/office/powerpoint/2010/main" val="1658202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9469E-6D8A-54B3-AE43-3BBE21FAF379}"/>
              </a:ext>
            </a:extLst>
          </p:cNvPr>
          <p:cNvSpPr>
            <a:spLocks noGrp="1"/>
          </p:cNvSpPr>
          <p:nvPr>
            <p:ph type="title"/>
          </p:nvPr>
        </p:nvSpPr>
        <p:spPr/>
        <p:txBody>
          <a:bodyPr/>
          <a:lstStyle/>
          <a:p>
            <a:pPr rtl="0" algn="l"/>
            <a:endParaRPr lang="id-ID"/>
          </a:p>
        </p:txBody>
      </p:sp>
      <p:pic>
        <p:nvPicPr>
          <p:cNvPr id="3" name="Content Placeholder 4">
            <a:extLst>
              <a:ext uri="{FF2B5EF4-FFF2-40B4-BE49-F238E27FC236}">
                <a16:creationId xmlns:a16="http://schemas.microsoft.com/office/drawing/2014/main" id="{4D1C4E25-7DEE-4149-8EDC-A40F5F071A95}"/>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1177612" y="286499"/>
            <a:ext cx="6788775" cy="4570501"/>
          </a:xfrm>
          <a:prstGeom prst="rect">
            <a:avLst/>
          </a:prstGeom>
        </p:spPr>
      </p:pic>
      <p:sp>
        <p:nvSpPr>
          <p:cNvPr id="5" name="TextBox 4">
            <a:extLst>
              <a:ext uri="{FF2B5EF4-FFF2-40B4-BE49-F238E27FC236}">
                <a16:creationId xmlns:a16="http://schemas.microsoft.com/office/drawing/2014/main" id="{35F4FC0A-1CDD-204A-66B8-0A7128670FDB}"/>
              </a:ext>
            </a:extLst>
          </p:cNvPr>
          <p:cNvSpPr txBox="1"/>
          <p:nvPr/>
        </p:nvSpPr>
        <p:spPr>
          <a:xfrm>
            <a:off x="2285999" y="4828087"/>
            <a:ext cx="4572000" cy="307777"/>
          </a:xfrm>
          <a:prstGeom prst="rect">
            <a:avLst/>
          </a:prstGeom>
          <a:noFill/>
        </p:spPr>
        <p:txBody>
          <a:bodyPr wrap="square">
            <a:spAutoFit/>
          </a:bodyPr>
          <a:lstStyle/>
          <a:p>
            <a:pPr rtl="0" algn="l"/>
            <a:r>
              <a:rPr lang="id-ID" dirty="0"/>
              <a:t>https://www.ibm.com/id-en/topics/artificial-intelligence</a:t>
            </a:r>
          </a:p>
        </p:txBody>
      </p:sp>
    </p:spTree>
    <p:extLst>
      <p:ext uri="{BB962C8B-B14F-4D97-AF65-F5344CB8AC3E}">
        <p14:creationId xmlns:p14="http://schemas.microsoft.com/office/powerpoint/2010/main" val="3346607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E52C4-38EA-5F61-4689-44DA7250E5AA}"/>
              </a:ext>
            </a:extLst>
          </p:cNvPr>
          <p:cNvSpPr>
            <a:spLocks noGrp="1"/>
          </p:cNvSpPr>
          <p:nvPr>
            <p:ph type="title"/>
          </p:nvPr>
        </p:nvSpPr>
        <p:spPr/>
        <p:txBody>
          <a:bodyPr/>
          <a:lstStyle/>
          <a:p>
            <a:pPr rtl="0" algn="l"/>
            <a:endParaRPr lang="id-ID"/>
          </a:p>
        </p:txBody>
      </p:sp>
      <p:pic>
        <p:nvPicPr>
          <p:cNvPr id="4" name="Picture 3">
            <a:extLst>
              <a:ext uri="{FF2B5EF4-FFF2-40B4-BE49-F238E27FC236}">
                <a16:creationId xmlns:a16="http://schemas.microsoft.com/office/drawing/2014/main" id="{BA28C979-6355-0BBA-EEC2-4FB826162DD8}"/>
              </a:ext>
            </a:extLst>
          </p:cNvPr>
          <p:cNvPicPr>
            <a:picLocks noChangeAspect="1"/>
          </p:cNvPicPr>
          <p:nvPr/>
        </p:nvPicPr>
        <p:blipFill>
          <a:blip r:embed="rId2"/>
          <a:stretch>
            <a:fillRect/>
          </a:stretch>
        </p:blipFill>
        <p:spPr>
          <a:xfrm>
            <a:off x="563176" y="190111"/>
            <a:ext cx="8123624" cy="4541914"/>
          </a:xfrm>
          <a:prstGeom prst="rect">
            <a:avLst/>
          </a:prstGeom>
        </p:spPr>
      </p:pic>
      <p:sp>
        <p:nvSpPr>
          <p:cNvPr id="6" name="TextBox 5">
            <a:extLst>
              <a:ext uri="{FF2B5EF4-FFF2-40B4-BE49-F238E27FC236}">
                <a16:creationId xmlns:a16="http://schemas.microsoft.com/office/drawing/2014/main" id="{62AECEE2-B223-2231-EBD2-E47141C1D085}"/>
              </a:ext>
            </a:extLst>
          </p:cNvPr>
          <p:cNvSpPr txBox="1"/>
          <p:nvPr/>
        </p:nvSpPr>
        <p:spPr>
          <a:xfrm>
            <a:off x="1900004" y="4837973"/>
            <a:ext cx="4924269" cy="230832"/>
          </a:xfrm>
          <a:prstGeom prst="rect">
            <a:avLst/>
          </a:prstGeom>
          <a:noFill/>
        </p:spPr>
        <p:txBody>
          <a:bodyPr wrap="square">
            <a:spAutoFit/>
          </a:bodyPr>
          <a:lstStyle/>
          <a:p>
            <a:pPr algn="ctr" rtl="0"/>
            <a:r>
              <a:rPr lang="id-ID" sz="900" dirty="0">
                <a:hlinkClick r:id="rId3"/>
              </a:rPr>
              <a:t>https://www.javatpoint.com/difference-between-artificial-intelligence-and-machine-learning</a:t>
            </a:r>
            <a:r>
              <a:rPr lang="en-US" sz="900" dirty="0"/>
              <a:t> </a:t>
            </a:r>
            <a:endParaRPr lang="id-ID" sz="900" dirty="0"/>
          </a:p>
        </p:txBody>
      </p:sp>
    </p:spTree>
    <p:extLst>
      <p:ext uri="{BB962C8B-B14F-4D97-AF65-F5344CB8AC3E}">
        <p14:creationId xmlns:p14="http://schemas.microsoft.com/office/powerpoint/2010/main" val="1965078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E13F6-166D-9787-5C32-20E56B67EAFD}"/>
              </a:ext>
            </a:extLst>
          </p:cNvPr>
          <p:cNvSpPr>
            <a:spLocks noGrp="1"/>
          </p:cNvSpPr>
          <p:nvPr>
            <p:ph type="title"/>
          </p:nvPr>
        </p:nvSpPr>
        <p:spPr/>
        <p:txBody>
          <a:bodyPr/>
          <a:lstStyle/>
          <a:p>
            <a:pPr rtl="0" algn="l"/>
            <a:endParaRPr lang="id-ID"/>
          </a:p>
        </p:txBody>
      </p:sp>
      <p:pic>
        <p:nvPicPr>
          <p:cNvPr id="4" name="Picture 3">
            <a:extLst>
              <a:ext uri="{FF2B5EF4-FFF2-40B4-BE49-F238E27FC236}">
                <a16:creationId xmlns:a16="http://schemas.microsoft.com/office/drawing/2014/main" id="{3B6443ED-15C0-1927-6E1B-53E6FFAB91F2}"/>
              </a:ext>
            </a:extLst>
          </p:cNvPr>
          <p:cNvPicPr>
            <a:picLocks noChangeAspect="1"/>
          </p:cNvPicPr>
          <p:nvPr/>
        </p:nvPicPr>
        <p:blipFill>
          <a:blip r:embed="rId2"/>
          <a:stretch>
            <a:fillRect/>
          </a:stretch>
        </p:blipFill>
        <p:spPr>
          <a:xfrm>
            <a:off x="513998" y="1100962"/>
            <a:ext cx="8116003" cy="2941575"/>
          </a:xfrm>
          <a:prstGeom prst="rect">
            <a:avLst/>
          </a:prstGeom>
        </p:spPr>
      </p:pic>
      <p:sp>
        <p:nvSpPr>
          <p:cNvPr id="5" name="TextBox 4">
            <a:extLst>
              <a:ext uri="{FF2B5EF4-FFF2-40B4-BE49-F238E27FC236}">
                <a16:creationId xmlns:a16="http://schemas.microsoft.com/office/drawing/2014/main" id="{C32A2F0E-6559-277D-A228-CDE12E1E935D}"/>
              </a:ext>
            </a:extLst>
          </p:cNvPr>
          <p:cNvSpPr txBox="1"/>
          <p:nvPr/>
        </p:nvSpPr>
        <p:spPr>
          <a:xfrm>
            <a:off x="1900004" y="4837973"/>
            <a:ext cx="4924269" cy="230832"/>
          </a:xfrm>
          <a:prstGeom prst="rect">
            <a:avLst/>
          </a:prstGeom>
          <a:noFill/>
        </p:spPr>
        <p:txBody>
          <a:bodyPr wrap="square">
            <a:spAutoFit/>
          </a:bodyPr>
          <a:lstStyle/>
          <a:p>
            <a:pPr algn="ctr" rtl="0"/>
            <a:r>
              <a:rPr lang="id-ID" sz="900" dirty="0">
                <a:hlinkClick r:id="rId3"/>
              </a:rPr>
              <a:t>https://www.javatpoint.com/difference-between-artificial-intelligence-and-machine-learning</a:t>
            </a:r>
            <a:r>
              <a:rPr lang="en-US" sz="900" dirty="0"/>
              <a:t> </a:t>
            </a:r>
            <a:endParaRPr lang="id-ID" sz="900" dirty="0"/>
          </a:p>
        </p:txBody>
      </p:sp>
    </p:spTree>
    <p:extLst>
      <p:ext uri="{BB962C8B-B14F-4D97-AF65-F5344CB8AC3E}">
        <p14:creationId xmlns:p14="http://schemas.microsoft.com/office/powerpoint/2010/main" val="2551474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934D7-442A-7170-F051-36268223C382}"/>
              </a:ext>
            </a:extLst>
          </p:cNvPr>
          <p:cNvSpPr>
            <a:spLocks noGrp="1"/>
          </p:cNvSpPr>
          <p:nvPr>
            <p:ph type="title"/>
          </p:nvPr>
        </p:nvSpPr>
        <p:spPr/>
        <p:txBody>
          <a:bodyPr/>
          <a:lstStyle/>
          <a:p>
            <a:pPr rtl="0" algn="l"/>
            <a:r>
              <a:rPr lang="en-US" dirty="0"/>
              <a:t>Pembelajaran yang Diawasi</a:t>
            </a:r>
            <a:endParaRPr lang="id-ID" dirty="0"/>
          </a:p>
        </p:txBody>
      </p:sp>
      <p:pic>
        <p:nvPicPr>
          <p:cNvPr id="1026" name="Picture 2" descr="Supervised Machine learning">
            <a:extLst>
              <a:ext uri="{FF2B5EF4-FFF2-40B4-BE49-F238E27FC236}">
                <a16:creationId xmlns:a16="http://schemas.microsoft.com/office/drawing/2014/main" id="{38663A1F-7919-469F-F60C-863A125287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1315387"/>
            <a:ext cx="5715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584E47-F62D-AE17-C219-5EB31FD1ADCF}"/>
              </a:ext>
            </a:extLst>
          </p:cNvPr>
          <p:cNvSpPr txBox="1"/>
          <p:nvPr/>
        </p:nvSpPr>
        <p:spPr>
          <a:xfrm>
            <a:off x="1900003" y="4732025"/>
            <a:ext cx="5343993" cy="307777"/>
          </a:xfrm>
          <a:prstGeom prst="rect">
            <a:avLst/>
          </a:prstGeom>
          <a:noFill/>
        </p:spPr>
        <p:txBody>
          <a:bodyPr wrap="square">
            <a:spAutoFit/>
          </a:bodyPr>
          <a:lstStyle/>
          <a:p>
            <a:pPr algn="ctr" rtl="0"/>
            <a:r>
              <a:rPr lang="id-ID" dirty="0">
                <a:hlinkClick r:id="rId3"/>
              </a:rPr>
              <a:t>https://www.javatpoint.com/supervised-machine-learning</a:t>
            </a:r>
            <a:r>
              <a:rPr lang="en-US" dirty="0"/>
              <a:t> </a:t>
            </a:r>
            <a:endParaRPr lang="id-ID" dirty="0"/>
          </a:p>
        </p:txBody>
      </p:sp>
    </p:spTree>
    <p:extLst>
      <p:ext uri="{BB962C8B-B14F-4D97-AF65-F5344CB8AC3E}">
        <p14:creationId xmlns:p14="http://schemas.microsoft.com/office/powerpoint/2010/main" val="3009705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A17FC-AD9E-78D5-3D21-117FDB0775E1}"/>
              </a:ext>
            </a:extLst>
          </p:cNvPr>
          <p:cNvSpPr>
            <a:spLocks noGrp="1"/>
          </p:cNvSpPr>
          <p:nvPr>
            <p:ph type="title"/>
          </p:nvPr>
        </p:nvSpPr>
        <p:spPr/>
        <p:txBody>
          <a:bodyPr/>
          <a:lstStyle/>
          <a:p>
            <a:pPr rtl="0" algn="l"/>
            <a:r>
              <a:rPr lang="en-US" dirty="0"/>
              <a:t>Pembelajaran yang Diawasi</a:t>
            </a:r>
            <a:endParaRPr lang="id-ID" dirty="0"/>
          </a:p>
        </p:txBody>
      </p:sp>
      <p:pic>
        <p:nvPicPr>
          <p:cNvPr id="2050" name="Picture 2" descr="Supervised Machine learning">
            <a:extLst>
              <a:ext uri="{FF2B5EF4-FFF2-40B4-BE49-F238E27FC236}">
                <a16:creationId xmlns:a16="http://schemas.microsoft.com/office/drawing/2014/main" id="{A9553D32-3F18-24EC-FF3E-9A7C9EEB4D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6960" y="1226051"/>
            <a:ext cx="3810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8AF0F4D-5D65-1F41-1486-C0972107AC42}"/>
              </a:ext>
            </a:extLst>
          </p:cNvPr>
          <p:cNvSpPr txBox="1"/>
          <p:nvPr/>
        </p:nvSpPr>
        <p:spPr>
          <a:xfrm>
            <a:off x="1371600" y="3229398"/>
            <a:ext cx="2900597" cy="1169551"/>
          </a:xfrm>
          <a:prstGeom prst="rect">
            <a:avLst/>
          </a:prstGeom>
          <a:noFill/>
        </p:spPr>
        <p:txBody>
          <a:bodyPr wrap="square">
            <a:spAutoFit/>
          </a:bodyPr>
          <a:lstStyle/>
          <a:p>
            <a:pPr algn="l" rtl="0">
              <a:buFont typeface="Arial" panose="020B0604020202020204" pitchFamily="34" charset="0"/>
              <a:buChar char="•"/>
            </a:pPr>
            <a:r>
              <a:rPr lang="id-ID" b="0" i="0" dirty="0">
                <a:solidFill>
                  <a:srgbClr val="000000"/>
                </a:solidFill>
                <a:effectLst/>
                <a:latin typeface="inter-regular"/>
              </a:rPr>
              <a:t>Linier</a:t>
            </a:r>
            <a:r>
              <a:rPr lang="id-ID" b="0" i="0" dirty="0" err="1">
                <a:solidFill>
                  <a:srgbClr val="000000"/>
                </a:solidFill>
                <a:effectLst/>
                <a:latin typeface="inter-regular"/>
              </a:rPr>
              <a:t>Regresi</a:t>
            </a:r>
            <a:endParaRPr lang="id-ID" b="0" i="0" dirty="0">
              <a:solidFill>
                <a:srgbClr val="000000"/>
              </a:solidFill>
              <a:effectLst/>
              <a:latin typeface="inter-regular"/>
            </a:endParaRPr>
          </a:p>
          <a:p>
            <a:pPr algn="l" rtl="0">
              <a:buFont typeface="Arial" panose="020B0604020202020204" pitchFamily="34" charset="0"/>
              <a:buChar char="•"/>
            </a:pPr>
            <a:r>
              <a:rPr lang="id-ID" b="0" i="0" dirty="0" err="1">
                <a:solidFill>
                  <a:srgbClr val="000000"/>
                </a:solidFill>
                <a:effectLst/>
                <a:latin typeface="inter-regular"/>
              </a:rPr>
              <a:t>Regresi</a:t>
            </a:r>
            <a:r>
              <a:rPr lang="id-ID" b="0" i="0" dirty="0">
                <a:solidFill>
                  <a:srgbClr val="000000"/>
                </a:solidFill>
                <a:effectLst/>
                <a:latin typeface="inter-regular"/>
              </a:rPr>
              <a:t> </a:t>
            </a:r>
            <a:r>
              <a:rPr lang="id-ID" b="0" i="0" dirty="0" err="1">
                <a:solidFill>
                  <a:srgbClr val="000000"/>
                </a:solidFill>
                <a:effectLst/>
                <a:latin typeface="inter-regular"/>
              </a:rPr>
              <a:t>Pohon</a:t>
            </a:r>
            <a:endParaRPr lang="id-ID" b="0" i="0" dirty="0">
              <a:solidFill>
                <a:srgbClr val="000000"/>
              </a:solidFill>
              <a:effectLst/>
              <a:latin typeface="inter-regular"/>
            </a:endParaRPr>
          </a:p>
          <a:p>
            <a:pPr algn="l" rtl="0">
              <a:buFont typeface="Arial" panose="020B0604020202020204" pitchFamily="34" charset="0"/>
              <a:buChar char="•"/>
            </a:pPr>
            <a:r>
              <a:rPr lang="id-ID" b="0" i="0" dirty="0">
                <a:solidFill>
                  <a:srgbClr val="000000"/>
                </a:solidFill>
                <a:effectLst/>
                <a:latin typeface="inter-regular"/>
              </a:rPr>
              <a:t>Non-linier</a:t>
            </a:r>
            <a:r>
              <a:rPr lang="id-ID" b="0" i="0" dirty="0" err="1">
                <a:solidFill>
                  <a:srgbClr val="000000"/>
                </a:solidFill>
                <a:effectLst/>
                <a:latin typeface="inter-regular"/>
              </a:rPr>
              <a:t>Regresi</a:t>
            </a:r>
            <a:endParaRPr lang="id-ID" b="0" i="0" dirty="0">
              <a:solidFill>
                <a:srgbClr val="000000"/>
              </a:solidFill>
              <a:effectLst/>
              <a:latin typeface="inter-regular"/>
            </a:endParaRPr>
          </a:p>
          <a:p>
            <a:pPr algn="l" rtl="0">
              <a:buFont typeface="Arial" panose="020B0604020202020204" pitchFamily="34" charset="0"/>
              <a:buChar char="•"/>
            </a:pPr>
            <a:r>
              <a:rPr lang="id-ID" b="0" i="0" dirty="0" err="1">
                <a:solidFill>
                  <a:srgbClr val="000000"/>
                </a:solidFill>
                <a:effectLst/>
                <a:latin typeface="inter-regular"/>
              </a:rPr>
              <a:t>Bayesian</a:t>
            </a:r>
            <a:r>
              <a:rPr lang="id-ID" b="0" i="0" dirty="0">
                <a:solidFill>
                  <a:srgbClr val="000000"/>
                </a:solidFill>
                <a:effectLst/>
                <a:latin typeface="inter-regular"/>
              </a:rPr>
              <a:t>Linier</a:t>
            </a:r>
            <a:r>
              <a:rPr lang="id-ID" b="0" i="0" dirty="0" err="1">
                <a:solidFill>
                  <a:srgbClr val="000000"/>
                </a:solidFill>
                <a:effectLst/>
                <a:latin typeface="inter-regular"/>
              </a:rPr>
              <a:t>Regresi</a:t>
            </a:r>
            <a:endParaRPr lang="id-ID" b="0" i="0" dirty="0">
              <a:solidFill>
                <a:srgbClr val="000000"/>
              </a:solidFill>
              <a:effectLst/>
              <a:latin typeface="inter-regular"/>
            </a:endParaRPr>
          </a:p>
          <a:p>
            <a:pPr algn="l" rtl="0">
              <a:buFont typeface="Arial" panose="020B0604020202020204" pitchFamily="34" charset="0"/>
              <a:buChar char="•"/>
            </a:pPr>
            <a:r>
              <a:rPr lang="id-ID" b="0" i="0" dirty="0" err="1">
                <a:solidFill>
                  <a:srgbClr val="000000"/>
                </a:solidFill>
                <a:effectLst/>
                <a:latin typeface="inter-regular"/>
              </a:rPr>
              <a:t>Polinomial</a:t>
            </a:r>
            <a:r>
              <a:rPr lang="id-ID" b="0" i="0" dirty="0">
                <a:solidFill>
                  <a:srgbClr val="000000"/>
                </a:solidFill>
                <a:effectLst/>
                <a:latin typeface="inter-regular"/>
              </a:rPr>
              <a:t> </a:t>
            </a:r>
            <a:r>
              <a:rPr lang="id-ID" b="0" i="0" dirty="0" err="1">
                <a:solidFill>
                  <a:srgbClr val="000000"/>
                </a:solidFill>
                <a:effectLst/>
                <a:latin typeface="inter-regular"/>
              </a:rPr>
              <a:t>Regresi</a:t>
            </a:r>
            <a:endParaRPr lang="id-ID" b="0" i="0" dirty="0">
              <a:solidFill>
                <a:srgbClr val="000000"/>
              </a:solidFill>
              <a:effectLst/>
              <a:latin typeface="inter-regular"/>
            </a:endParaRPr>
          </a:p>
        </p:txBody>
      </p:sp>
      <p:sp>
        <p:nvSpPr>
          <p:cNvPr id="6" name="TextBox 5">
            <a:extLst>
              <a:ext uri="{FF2B5EF4-FFF2-40B4-BE49-F238E27FC236}">
                <a16:creationId xmlns:a16="http://schemas.microsoft.com/office/drawing/2014/main" id="{58B17B6B-E168-5324-D69B-1CFE4DE0D406}"/>
              </a:ext>
            </a:extLst>
          </p:cNvPr>
          <p:cNvSpPr txBox="1"/>
          <p:nvPr/>
        </p:nvSpPr>
        <p:spPr>
          <a:xfrm>
            <a:off x="5651292" y="3229398"/>
            <a:ext cx="2720715" cy="954107"/>
          </a:xfrm>
          <a:prstGeom prst="rect">
            <a:avLst/>
          </a:prstGeom>
          <a:noFill/>
        </p:spPr>
        <p:txBody>
          <a:bodyPr wrap="square">
            <a:spAutoFit/>
          </a:bodyPr>
          <a:lstStyle/>
          <a:p>
            <a:pPr algn="l" rtl="0">
              <a:buFont typeface="Arial" panose="020B0604020202020204" pitchFamily="34" charset="0"/>
              <a:buChar char="•"/>
            </a:pPr>
            <a:r>
              <a:rPr lang="en-US" b="0" i="0" dirty="0">
                <a:solidFill>
                  <a:srgbClr val="000000"/>
                </a:solidFill>
                <a:effectLst/>
                <a:latin typeface="inter-regular"/>
              </a:rPr>
              <a:t>Hutan Acak</a:t>
            </a:r>
          </a:p>
          <a:p>
            <a:pPr algn="l" rtl="0">
              <a:buFont typeface="Arial" panose="020B0604020202020204" pitchFamily="34" charset="0"/>
              <a:buChar char="•"/>
            </a:pPr>
            <a:r>
              <a:rPr lang="en-US" b="0" i="0" dirty="0">
                <a:solidFill>
                  <a:srgbClr val="000000"/>
                </a:solidFill>
                <a:effectLst/>
                <a:latin typeface="inter-regular"/>
              </a:rPr>
              <a:t>Pohon Keputusan</a:t>
            </a:r>
          </a:p>
          <a:p>
            <a:pPr algn="l" rtl="0">
              <a:buFont typeface="Arial" panose="020B0604020202020204" pitchFamily="34" charset="0"/>
              <a:buChar char="•"/>
            </a:pPr>
            <a:r>
              <a:rPr lang="en-US" b="0" i="0" dirty="0">
                <a:solidFill>
                  <a:srgbClr val="000000"/>
                </a:solidFill>
                <a:effectLst/>
                <a:latin typeface="inter-regular"/>
              </a:rPr>
              <a:t>Regresi logistik</a:t>
            </a:r>
          </a:p>
          <a:p>
            <a:pPr algn="l" rtl="0">
              <a:buFont typeface="Arial" panose="020B0604020202020204" pitchFamily="34" charset="0"/>
              <a:buChar char="•"/>
            </a:pPr>
            <a:r>
              <a:rPr lang="en-US" b="0" i="0" dirty="0">
                <a:solidFill>
                  <a:srgbClr val="000000"/>
                </a:solidFill>
                <a:effectLst/>
                <a:latin typeface="inter-regular"/>
              </a:rPr>
              <a:t>Mendukung Mesin vektor</a:t>
            </a:r>
          </a:p>
        </p:txBody>
      </p:sp>
      <p:sp>
        <p:nvSpPr>
          <p:cNvPr id="8" name="TextBox 7">
            <a:extLst>
              <a:ext uri="{FF2B5EF4-FFF2-40B4-BE49-F238E27FC236}">
                <a16:creationId xmlns:a16="http://schemas.microsoft.com/office/drawing/2014/main" id="{1D5F3D45-F508-5425-81A7-D56EF78A948A}"/>
              </a:ext>
            </a:extLst>
          </p:cNvPr>
          <p:cNvSpPr txBox="1"/>
          <p:nvPr/>
        </p:nvSpPr>
        <p:spPr>
          <a:xfrm>
            <a:off x="1900003" y="4622908"/>
            <a:ext cx="5343993" cy="430887"/>
          </a:xfrm>
          <a:prstGeom prst="rect">
            <a:avLst/>
          </a:prstGeom>
          <a:noFill/>
        </p:spPr>
        <p:txBody>
          <a:bodyPr wrap="square">
            <a:spAutoFit/>
          </a:bodyPr>
          <a:lstStyle/>
          <a:p>
            <a:pPr algn="ctr" rtl="0"/>
            <a:r>
              <a:rPr lang="id-ID" sz="1100" dirty="0">
                <a:hlinkClick r:id="rId3"/>
              </a:rPr>
              <a:t>https://www.javatpoint.com/supervised-machine-learning</a:t>
            </a:r>
            <a:endParaRPr lang="en-US" sz="1100" dirty="0"/>
          </a:p>
          <a:p>
            <a:pPr algn="ctr" rtl="0"/>
            <a:r>
              <a:rPr lang="en-US" sz="1100" dirty="0">
                <a:hlinkClick r:id="rId4"/>
              </a:rPr>
              <a:t>https://www.ibm.com/topics/supervised-learning</a:t>
            </a:r>
            <a:r>
              <a:rPr lang="en-US" sz="1100" dirty="0"/>
              <a:t> </a:t>
            </a:r>
            <a:endParaRPr lang="id-ID" sz="1100" dirty="0"/>
          </a:p>
        </p:txBody>
      </p:sp>
    </p:spTree>
    <p:extLst>
      <p:ext uri="{BB962C8B-B14F-4D97-AF65-F5344CB8AC3E}">
        <p14:creationId xmlns:p14="http://schemas.microsoft.com/office/powerpoint/2010/main" val="2399505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dk1"/>
                </a:solidFill>
                <a:latin typeface="Calibri" panose="020F0502020204030204" pitchFamily="34" charset="0"/>
                <a:ea typeface="Calibri" panose="020F0502020204030204" pitchFamily="34" charset="0"/>
                <a:cs typeface="Calibri" panose="020F0502020204030204" pitchFamily="34" charset="0"/>
              </a:rPr>
              <a:t>Apa itu Data Mining?</a:t>
            </a:r>
            <a:endParaRPr dirty="0">
              <a:solidFill>
                <a:schemeClr val="dk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3049846-E245-E24E-58DE-9366D3BD34E9}"/>
              </a:ext>
            </a:extLst>
          </p:cNvPr>
          <p:cNvSpPr txBox="1"/>
          <p:nvPr/>
        </p:nvSpPr>
        <p:spPr>
          <a:xfrm>
            <a:off x="614680" y="1156666"/>
            <a:ext cx="7914640" cy="3693319"/>
          </a:xfrm>
          <a:prstGeom prst="rect">
            <a:avLst/>
          </a:prstGeom>
          <a:noFill/>
        </p:spPr>
        <p:txBody>
          <a:bodyPr wrap="square">
            <a:spAutoFit/>
          </a:bodyPr>
          <a:lstStyle/>
          <a:p>
            <a:pPr rtl="0" algn="l"/>
            <a:r>
              <a:rPr lang="en-US" sz="1800" b="0" i="0" dirty="0">
                <a:solidFill>
                  <a:srgbClr val="161616"/>
                </a:solidFill>
                <a:effectLst/>
                <a:latin typeface="IBM Plex Sans" panose="020B0503050203000203" pitchFamily="34" charset="0"/>
              </a:rPr>
              <a:t>Penambangan data, juga dikenal sebagai penemuan pengetahuan dalam data (KDD), adalah proses mengungkap pola dan informasi berharga lainnya dari kumpulan data yang besar.</a:t>
            </a:r>
            <a:r>
              <a:rPr lang="en-US" sz="1800" b="0" i="0" dirty="0">
                <a:solidFill>
                  <a:srgbClr val="161616"/>
                </a:solidFill>
                <a:effectLst/>
                <a:latin typeface="IBM Plex Sans" panose="020B0503050203000203" pitchFamily="34" charset="0"/>
                <a:hlinkClick r:id="rId3"/>
              </a:rPr>
              <a:t>(IBM)</a:t>
            </a:r>
            <a:endParaRPr lang="en-US" sz="1800" b="0" i="0" dirty="0">
              <a:solidFill>
                <a:srgbClr val="161616"/>
              </a:solidFill>
              <a:effectLst/>
              <a:latin typeface="IBM Plex Sans" panose="020B0503050203000203" pitchFamily="34" charset="0"/>
            </a:endParaRPr>
          </a:p>
          <a:p>
            <a:pPr rtl="0" algn="l"/>
            <a:endParaRPr lang="en-US" sz="1800" dirty="0">
              <a:solidFill>
                <a:srgbClr val="161616"/>
              </a:solidFill>
              <a:latin typeface="IBM Plex Sans" panose="020B0503050203000203" pitchFamily="34" charset="0"/>
            </a:endParaRPr>
          </a:p>
          <a:p>
            <a:pPr rtl="0" algn="l"/>
            <a:r>
              <a:rPr lang="en-US" sz="1800" dirty="0"/>
              <a:t>Sederhananya, ini adalah proses menemukan wawasan ketika berhadapan dengan data dalam jumlah besar. Data ini dapat berasal dari banyak sumber atau database tunggal, dan wawasan dapat dihasilkan melalui penemuan manual atau otomatisasi.</a:t>
            </a:r>
            <a:r>
              <a:rPr lang="en-US" sz="1800" dirty="0">
                <a:hlinkClick r:id="rId4"/>
              </a:rPr>
              <a:t>(Peramal)</a:t>
            </a:r>
            <a:endParaRPr lang="en-US" sz="1800" dirty="0"/>
          </a:p>
          <a:p>
            <a:pPr rtl="0" algn="l"/>
            <a:endParaRPr lang="en-US" sz="1800" dirty="0"/>
          </a:p>
          <a:p>
            <a:pPr rtl="0" algn="l"/>
            <a:r>
              <a:rPr lang="en-US" sz="1800" dirty="0"/>
              <a:t>Penambangan data adalah proses menemukan korelasi, pola, dan tren yang bermakna dengan menyaring sejumlah besar data yang disimpan dalam repositori. Penambangan data menggunakan teknologi pengenalan pola, serta teknik statistik dan matematika.</a:t>
            </a:r>
            <a:r>
              <a:rPr lang="en-US" sz="1800" dirty="0">
                <a:hlinkClick r:id="rId5"/>
              </a:rPr>
              <a:t>(Gartner)</a:t>
            </a:r>
            <a:endParaRPr lang="id-ID" sz="1800" dirty="0"/>
          </a:p>
        </p:txBody>
      </p:sp>
    </p:spTree>
    <p:extLst>
      <p:ext uri="{BB962C8B-B14F-4D97-AF65-F5344CB8AC3E}">
        <p14:creationId xmlns:p14="http://schemas.microsoft.com/office/powerpoint/2010/main" val="41495597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73E1-6775-0E00-CA22-985C4D62F1F1}"/>
              </a:ext>
            </a:extLst>
          </p:cNvPr>
          <p:cNvSpPr>
            <a:spLocks noGrp="1"/>
          </p:cNvSpPr>
          <p:nvPr>
            <p:ph type="title"/>
          </p:nvPr>
        </p:nvSpPr>
        <p:spPr/>
        <p:txBody>
          <a:bodyPr/>
          <a:lstStyle/>
          <a:p>
            <a:pPr rtl="0" algn="l"/>
            <a:r>
              <a:rPr lang="en-US" dirty="0"/>
              <a:t>Pembelajaran Tanpa Pengawasan</a:t>
            </a:r>
            <a:endParaRPr lang="id-ID" dirty="0"/>
          </a:p>
        </p:txBody>
      </p:sp>
      <p:pic>
        <p:nvPicPr>
          <p:cNvPr id="3074" name="Picture 2" descr="Supervised Machine learning">
            <a:extLst>
              <a:ext uri="{FF2B5EF4-FFF2-40B4-BE49-F238E27FC236}">
                <a16:creationId xmlns:a16="http://schemas.microsoft.com/office/drawing/2014/main" id="{D67BDBA2-0482-E739-5260-ED6F30E1DC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1143000"/>
            <a:ext cx="5715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2BE9CA6-9F93-7D9C-B40E-25E528FE207B}"/>
              </a:ext>
            </a:extLst>
          </p:cNvPr>
          <p:cNvSpPr txBox="1"/>
          <p:nvPr/>
        </p:nvSpPr>
        <p:spPr>
          <a:xfrm>
            <a:off x="2031167" y="4424248"/>
            <a:ext cx="5081666" cy="307777"/>
          </a:xfrm>
          <a:prstGeom prst="rect">
            <a:avLst/>
          </a:prstGeom>
          <a:noFill/>
        </p:spPr>
        <p:txBody>
          <a:bodyPr wrap="square">
            <a:spAutoFit/>
          </a:bodyPr>
          <a:lstStyle/>
          <a:p>
            <a:pPr algn="ctr" rtl="0"/>
            <a:r>
              <a:rPr lang="id-ID" dirty="0"/>
              <a:t>https://www.javatpoint.com/unsupervised-machine-learning</a:t>
            </a:r>
          </a:p>
        </p:txBody>
      </p:sp>
    </p:spTree>
    <p:extLst>
      <p:ext uri="{BB962C8B-B14F-4D97-AF65-F5344CB8AC3E}">
        <p14:creationId xmlns:p14="http://schemas.microsoft.com/office/powerpoint/2010/main" val="23052562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A17FC-AD9E-78D5-3D21-117FDB0775E1}"/>
              </a:ext>
            </a:extLst>
          </p:cNvPr>
          <p:cNvSpPr>
            <a:spLocks noGrp="1"/>
          </p:cNvSpPr>
          <p:nvPr>
            <p:ph type="title"/>
          </p:nvPr>
        </p:nvSpPr>
        <p:spPr/>
        <p:txBody>
          <a:bodyPr/>
          <a:lstStyle/>
          <a:p>
            <a:pPr rtl="0" algn="l"/>
            <a:r>
              <a:rPr lang="en-US" dirty="0"/>
              <a:t>Pembelajaran yang Diawasi</a:t>
            </a:r>
            <a:endParaRPr lang="id-ID" dirty="0"/>
          </a:p>
        </p:txBody>
      </p:sp>
      <p:sp>
        <p:nvSpPr>
          <p:cNvPr id="8" name="TextBox 7">
            <a:extLst>
              <a:ext uri="{FF2B5EF4-FFF2-40B4-BE49-F238E27FC236}">
                <a16:creationId xmlns:a16="http://schemas.microsoft.com/office/drawing/2014/main" id="{1D5F3D45-F508-5425-81A7-D56EF78A948A}"/>
              </a:ext>
            </a:extLst>
          </p:cNvPr>
          <p:cNvSpPr txBox="1"/>
          <p:nvPr/>
        </p:nvSpPr>
        <p:spPr>
          <a:xfrm>
            <a:off x="1434370" y="4549677"/>
            <a:ext cx="6211550" cy="577081"/>
          </a:xfrm>
          <a:prstGeom prst="rect">
            <a:avLst/>
          </a:prstGeom>
          <a:noFill/>
        </p:spPr>
        <p:txBody>
          <a:bodyPr wrap="square">
            <a:spAutoFit/>
          </a:bodyPr>
          <a:lstStyle/>
          <a:p>
            <a:pPr algn="ctr" rtl="0"/>
            <a:r>
              <a:rPr lang="id-ID" sz="1050" dirty="0">
                <a:hlinkClick r:id="rId2"/>
              </a:rPr>
              <a:t>https://www.javatpoint.com/supervised-machine-learning</a:t>
            </a:r>
            <a:endParaRPr lang="en-US" sz="1050" dirty="0"/>
          </a:p>
          <a:p>
            <a:pPr algn="ctr" rtl="0"/>
            <a:r>
              <a:rPr lang="en-US" sz="1050" dirty="0">
                <a:hlinkClick r:id="rId3"/>
              </a:rPr>
              <a:t>https://www.sumondey.com/machine-learning-part-5-clustering-and-arl/</a:t>
            </a:r>
            <a:endParaRPr lang="en-US" sz="1050" dirty="0"/>
          </a:p>
          <a:p>
            <a:pPr algn="ctr" rtl="0"/>
            <a:r>
              <a:rPr lang="en-US" sz="1050" dirty="0">
                <a:hlinkClick r:id="rId4"/>
              </a:rPr>
              <a:t>https://www.geeksforgeeks.org/what-is-exploratory-data-lysis/</a:t>
            </a:r>
            <a:r>
              <a:rPr lang="en-US" sz="1050" dirty="0"/>
              <a:t> </a:t>
            </a:r>
            <a:endParaRPr lang="id-ID" sz="1050" dirty="0"/>
          </a:p>
        </p:txBody>
      </p:sp>
      <p:sp>
        <p:nvSpPr>
          <p:cNvPr id="7" name="TextBox 6">
            <a:extLst>
              <a:ext uri="{FF2B5EF4-FFF2-40B4-BE49-F238E27FC236}">
                <a16:creationId xmlns:a16="http://schemas.microsoft.com/office/drawing/2014/main" id="{BE33DECA-3EB6-C301-E404-C3AFA938193B}"/>
              </a:ext>
            </a:extLst>
          </p:cNvPr>
          <p:cNvSpPr txBox="1"/>
          <p:nvPr/>
        </p:nvSpPr>
        <p:spPr>
          <a:xfrm>
            <a:off x="33727" y="1944757"/>
            <a:ext cx="4572000" cy="1384995"/>
          </a:xfrm>
          <a:prstGeom prst="rect">
            <a:avLst/>
          </a:prstGeom>
          <a:noFill/>
        </p:spPr>
        <p:txBody>
          <a:bodyPr wrap="square">
            <a:spAutoFit/>
          </a:bodyPr>
          <a:lstStyle/>
          <a:p>
            <a:pPr algn="l" rtl="0">
              <a:buFont typeface="Arial" panose="020B0604020202020204" pitchFamily="34" charset="0"/>
              <a:buChar char="•"/>
            </a:pPr>
            <a:r>
              <a:rPr lang="id-ID" sz="1050" b="1" i="0" dirty="0">
                <a:solidFill>
                  <a:srgbClr val="000000"/>
                </a:solidFill>
                <a:effectLst/>
                <a:latin typeface="inter-bold"/>
              </a:rPr>
              <a:t>K-</a:t>
            </a:r>
            <a:r>
              <a:rPr lang="id-ID" sz="1050" b="1" i="0" dirty="0" err="1">
                <a:solidFill>
                  <a:srgbClr val="000000"/>
                </a:solidFill>
                <a:effectLst/>
                <a:latin typeface="inter-bold"/>
              </a:rPr>
              <a:t>cara</a:t>
            </a:r>
            <a:r>
              <a:rPr lang="id-ID" sz="1050" b="1" i="0" dirty="0">
                <a:solidFill>
                  <a:srgbClr val="000000"/>
                </a:solidFill>
                <a:effectLst/>
                <a:latin typeface="inter-bold"/>
              </a:rPr>
              <a:t> </a:t>
            </a:r>
            <a:r>
              <a:rPr lang="id-ID" sz="1050" b="1" i="0" dirty="0" err="1">
                <a:solidFill>
                  <a:srgbClr val="000000"/>
                </a:solidFill>
                <a:effectLst/>
                <a:latin typeface="inter-bold"/>
              </a:rPr>
              <a:t>kekelompokan</a:t>
            </a:r>
            <a:endParaRPr lang="id-ID" sz="1050" b="0" i="0" dirty="0">
              <a:solidFill>
                <a:srgbClr val="000000"/>
              </a:solidFill>
              <a:effectLst/>
              <a:latin typeface="inter-regular"/>
            </a:endParaRPr>
          </a:p>
          <a:p>
            <a:pPr algn="l" rtl="0">
              <a:buFont typeface="Arial" panose="020B0604020202020204" pitchFamily="34" charset="0"/>
              <a:buChar char="•"/>
            </a:pPr>
            <a:r>
              <a:rPr lang="id-ID" sz="1050" b="1" i="0" dirty="0" err="1">
                <a:solidFill>
                  <a:srgbClr val="000000"/>
                </a:solidFill>
                <a:effectLst/>
                <a:latin typeface="inter-bold"/>
              </a:rPr>
              <a:t>Hirarki</a:t>
            </a:r>
            <a:r>
              <a:rPr lang="id-ID" sz="1050" b="1" i="0" dirty="0">
                <a:solidFill>
                  <a:srgbClr val="000000"/>
                </a:solidFill>
                <a:effectLst/>
                <a:latin typeface="inter-bold"/>
              </a:rPr>
              <a:t> </a:t>
            </a:r>
            <a:r>
              <a:rPr lang="id-ID" sz="1050" b="1" i="0" dirty="0" err="1">
                <a:solidFill>
                  <a:srgbClr val="000000"/>
                </a:solidFill>
                <a:effectLst/>
                <a:latin typeface="inter-bold"/>
              </a:rPr>
              <a:t>kekelompokan</a:t>
            </a:r>
            <a:endParaRPr lang="id-ID" sz="1050" b="0" i="0" dirty="0">
              <a:solidFill>
                <a:srgbClr val="000000"/>
              </a:solidFill>
              <a:effectLst/>
              <a:latin typeface="inter-regular"/>
            </a:endParaRPr>
          </a:p>
          <a:p>
            <a:pPr algn="l" rtl="0">
              <a:buFont typeface="Arial" panose="020B0604020202020204" pitchFamily="34" charset="0"/>
              <a:buChar char="•"/>
            </a:pPr>
            <a:r>
              <a:rPr lang="id-ID" sz="1050" b="1" i="0" dirty="0" err="1">
                <a:solidFill>
                  <a:srgbClr val="000000"/>
                </a:solidFill>
                <a:effectLst/>
                <a:latin typeface="inter-bold"/>
              </a:rPr>
              <a:t>Anomali</a:t>
            </a:r>
            <a:r>
              <a:rPr lang="id-ID" sz="1050" b="1" i="0" dirty="0">
                <a:solidFill>
                  <a:srgbClr val="000000"/>
                </a:solidFill>
                <a:effectLst/>
                <a:latin typeface="inter-bold"/>
              </a:rPr>
              <a:t> </a:t>
            </a:r>
            <a:r>
              <a:rPr lang="id-ID" sz="1050" b="1" i="0" dirty="0" err="1">
                <a:solidFill>
                  <a:srgbClr val="000000"/>
                </a:solidFill>
                <a:effectLst/>
                <a:latin typeface="inter-bold"/>
              </a:rPr>
              <a:t>deteksi</a:t>
            </a:r>
            <a:endParaRPr lang="id-ID" sz="1050" b="0" i="0" dirty="0">
              <a:solidFill>
                <a:srgbClr val="000000"/>
              </a:solidFill>
              <a:effectLst/>
              <a:latin typeface="inter-regular"/>
            </a:endParaRPr>
          </a:p>
          <a:p>
            <a:pPr algn="l" rtl="0">
              <a:buFont typeface="Arial" panose="020B0604020202020204" pitchFamily="34" charset="0"/>
              <a:buChar char="•"/>
            </a:pPr>
            <a:r>
              <a:rPr lang="id-ID" sz="1050" b="1" i="0" dirty="0">
                <a:solidFill>
                  <a:srgbClr val="000000"/>
                </a:solidFill>
                <a:effectLst/>
                <a:latin typeface="inter-bold"/>
              </a:rPr>
              <a:t>saraf</a:t>
            </a:r>
            <a:r>
              <a:rPr lang="id-ID" sz="1050" b="1" i="0" dirty="0" err="1">
                <a:solidFill>
                  <a:srgbClr val="000000"/>
                </a:solidFill>
                <a:effectLst/>
                <a:latin typeface="inter-bold"/>
              </a:rPr>
              <a:t>Jaringan</a:t>
            </a:r>
            <a:endParaRPr lang="id-ID" sz="1050" b="0" i="0" dirty="0">
              <a:solidFill>
                <a:srgbClr val="000000"/>
              </a:solidFill>
              <a:effectLst/>
              <a:latin typeface="inter-regular"/>
            </a:endParaRPr>
          </a:p>
          <a:p>
            <a:pPr algn="l" rtl="0">
              <a:buFont typeface="Arial" panose="020B0604020202020204" pitchFamily="34" charset="0"/>
              <a:buChar char="•"/>
            </a:pPr>
            <a:r>
              <a:rPr lang="id-ID" sz="1050" b="1" i="0" dirty="0" err="1">
                <a:solidFill>
                  <a:srgbClr val="000000"/>
                </a:solidFill>
                <a:effectLst/>
                <a:latin typeface="inter-bold"/>
              </a:rPr>
              <a:t>Prinsip</a:t>
            </a:r>
            <a:r>
              <a:rPr lang="id-ID" sz="1050" b="1" i="0" dirty="0">
                <a:solidFill>
                  <a:srgbClr val="000000"/>
                </a:solidFill>
                <a:effectLst/>
                <a:latin typeface="inter-bold"/>
              </a:rPr>
              <a:t> </a:t>
            </a:r>
            <a:r>
              <a:rPr lang="id-ID" sz="1050" b="1" i="0" dirty="0" err="1">
                <a:solidFill>
                  <a:srgbClr val="000000"/>
                </a:solidFill>
                <a:effectLst/>
                <a:latin typeface="inter-bold"/>
              </a:rPr>
              <a:t>Komponen</a:t>
            </a:r>
            <a:r>
              <a:rPr lang="id-ID" sz="1050" b="1" i="0" dirty="0">
                <a:solidFill>
                  <a:srgbClr val="000000"/>
                </a:solidFill>
                <a:effectLst/>
                <a:latin typeface="inter-bold"/>
              </a:rPr>
              <a:t> </a:t>
            </a:r>
            <a:r>
              <a:rPr lang="id-ID" sz="1050" b="1" i="0" dirty="0" err="1">
                <a:solidFill>
                  <a:srgbClr val="000000"/>
                </a:solidFill>
                <a:effectLst/>
                <a:latin typeface="inter-bold"/>
              </a:rPr>
              <a:t>Analisis</a:t>
            </a:r>
            <a:endParaRPr lang="id-ID" sz="1050" b="0" i="0" dirty="0">
              <a:solidFill>
                <a:srgbClr val="000000"/>
              </a:solidFill>
              <a:effectLst/>
              <a:latin typeface="inter-regular"/>
            </a:endParaRPr>
          </a:p>
          <a:p>
            <a:pPr algn="l" rtl="0">
              <a:buFont typeface="Arial" panose="020B0604020202020204" pitchFamily="34" charset="0"/>
              <a:buChar char="•"/>
            </a:pPr>
            <a:r>
              <a:rPr lang="id-ID" sz="1050" b="1" i="0" dirty="0">
                <a:solidFill>
                  <a:srgbClr val="000000"/>
                </a:solidFill>
                <a:effectLst/>
                <a:latin typeface="inter-bold"/>
              </a:rPr>
              <a:t>Mandiri</a:t>
            </a:r>
            <a:r>
              <a:rPr lang="id-ID" sz="1050" b="1" i="0" dirty="0" err="1">
                <a:solidFill>
                  <a:srgbClr val="000000"/>
                </a:solidFill>
                <a:effectLst/>
                <a:latin typeface="inter-bold"/>
              </a:rPr>
              <a:t>Komponen</a:t>
            </a:r>
            <a:r>
              <a:rPr lang="id-ID" sz="1050" b="1" i="0" dirty="0">
                <a:solidFill>
                  <a:srgbClr val="000000"/>
                </a:solidFill>
                <a:effectLst/>
                <a:latin typeface="inter-bold"/>
              </a:rPr>
              <a:t> </a:t>
            </a:r>
            <a:r>
              <a:rPr lang="id-ID" sz="1050" b="1" i="0" dirty="0" err="1">
                <a:solidFill>
                  <a:srgbClr val="000000"/>
                </a:solidFill>
                <a:effectLst/>
                <a:latin typeface="inter-bold"/>
              </a:rPr>
              <a:t>Analisis</a:t>
            </a:r>
            <a:endParaRPr lang="id-ID" sz="1050" b="0" i="0" dirty="0">
              <a:solidFill>
                <a:srgbClr val="000000"/>
              </a:solidFill>
              <a:effectLst/>
              <a:latin typeface="inter-regular"/>
            </a:endParaRPr>
          </a:p>
          <a:p>
            <a:pPr algn="l" rtl="0">
              <a:buFont typeface="Arial" panose="020B0604020202020204" pitchFamily="34" charset="0"/>
              <a:buChar char="•"/>
            </a:pPr>
            <a:r>
              <a:rPr lang="id-ID" sz="1050" b="1" i="0" dirty="0">
                <a:solidFill>
                  <a:srgbClr val="000000"/>
                </a:solidFill>
                <a:effectLst/>
                <a:latin typeface="inter-bold"/>
              </a:rPr>
              <a:t>apriori</a:t>
            </a:r>
            <a:r>
              <a:rPr lang="id-ID" sz="1050" b="1" i="0" dirty="0" err="1">
                <a:solidFill>
                  <a:srgbClr val="000000"/>
                </a:solidFill>
                <a:effectLst/>
                <a:latin typeface="inter-bold"/>
              </a:rPr>
              <a:t>algoritma</a:t>
            </a:r>
            <a:endParaRPr lang="id-ID" sz="1050" b="0" i="0" dirty="0">
              <a:solidFill>
                <a:srgbClr val="000000"/>
              </a:solidFill>
              <a:effectLst/>
              <a:latin typeface="inter-regular"/>
            </a:endParaRPr>
          </a:p>
          <a:p>
            <a:pPr algn="l" rtl="0">
              <a:buFont typeface="Arial" panose="020B0604020202020204" pitchFamily="34" charset="0"/>
              <a:buChar char="•"/>
            </a:pPr>
            <a:r>
              <a:rPr lang="id-ID" sz="1050" b="1" i="0" dirty="0" err="1">
                <a:solidFill>
                  <a:srgbClr val="000000"/>
                </a:solidFill>
                <a:effectLst/>
                <a:latin typeface="inter-bold"/>
              </a:rPr>
              <a:t>Tunggal</a:t>
            </a:r>
            <a:r>
              <a:rPr lang="id-ID" sz="1050" b="1" i="0" dirty="0">
                <a:solidFill>
                  <a:srgbClr val="000000"/>
                </a:solidFill>
                <a:effectLst/>
                <a:latin typeface="inter-bold"/>
              </a:rPr>
              <a:t> </a:t>
            </a:r>
            <a:r>
              <a:rPr lang="id-ID" sz="1050" b="1" i="0" dirty="0" err="1">
                <a:solidFill>
                  <a:srgbClr val="000000"/>
                </a:solidFill>
                <a:effectLst/>
                <a:latin typeface="inter-bold"/>
              </a:rPr>
              <a:t>nilai</a:t>
            </a:r>
            <a:r>
              <a:rPr lang="id-ID" sz="1050" b="1" i="0" dirty="0">
                <a:solidFill>
                  <a:srgbClr val="000000"/>
                </a:solidFill>
                <a:effectLst/>
                <a:latin typeface="inter-bold"/>
              </a:rPr>
              <a:t> </a:t>
            </a:r>
            <a:r>
              <a:rPr lang="id-ID" sz="1050" b="1" i="0" dirty="0" err="1">
                <a:solidFill>
                  <a:srgbClr val="000000"/>
                </a:solidFill>
                <a:effectLst/>
                <a:latin typeface="inter-bold"/>
              </a:rPr>
              <a:t>penguraian</a:t>
            </a:r>
            <a:endParaRPr lang="id-ID" sz="1050" b="0" i="0" dirty="0">
              <a:solidFill>
                <a:srgbClr val="000000"/>
              </a:solidFill>
              <a:effectLst/>
              <a:latin typeface="inter-regular"/>
            </a:endParaRPr>
          </a:p>
        </p:txBody>
      </p:sp>
      <p:sp>
        <p:nvSpPr>
          <p:cNvPr id="10" name="TextBox 9">
            <a:extLst>
              <a:ext uri="{FF2B5EF4-FFF2-40B4-BE49-F238E27FC236}">
                <a16:creationId xmlns:a16="http://schemas.microsoft.com/office/drawing/2014/main" id="{0E58AD49-4019-78BD-6336-3B5BD86B0C13}"/>
              </a:ext>
            </a:extLst>
          </p:cNvPr>
          <p:cNvSpPr txBox="1"/>
          <p:nvPr/>
        </p:nvSpPr>
        <p:spPr>
          <a:xfrm>
            <a:off x="3680085" y="3564669"/>
            <a:ext cx="4572000" cy="900246"/>
          </a:xfrm>
          <a:prstGeom prst="rect">
            <a:avLst/>
          </a:prstGeom>
          <a:noFill/>
        </p:spPr>
        <p:txBody>
          <a:bodyPr wrap="square">
            <a:spAutoFit/>
          </a:bodyPr>
          <a:lstStyle/>
          <a:p>
            <a:pPr algn="l" rtl="0">
              <a:buFont typeface="Arial" panose="020B0604020202020204" pitchFamily="34" charset="0"/>
              <a:buChar char="•"/>
            </a:pPr>
            <a:r>
              <a:rPr lang="id-ID" sz="1050" b="1" i="0" dirty="0" err="1">
                <a:solidFill>
                  <a:srgbClr val="000000"/>
                </a:solidFill>
                <a:effectLst/>
                <a:latin typeface="inter-bold"/>
              </a:rPr>
              <a:t>Prinsip</a:t>
            </a:r>
            <a:r>
              <a:rPr lang="id-ID" sz="1050" b="1" i="0" dirty="0">
                <a:solidFill>
                  <a:srgbClr val="000000"/>
                </a:solidFill>
                <a:effectLst/>
                <a:latin typeface="inter-bold"/>
              </a:rPr>
              <a:t> </a:t>
            </a:r>
            <a:r>
              <a:rPr lang="id-ID" sz="1050" b="1" i="0" dirty="0" err="1">
                <a:solidFill>
                  <a:srgbClr val="000000"/>
                </a:solidFill>
                <a:effectLst/>
                <a:latin typeface="inter-bold"/>
              </a:rPr>
              <a:t>Komponen</a:t>
            </a:r>
            <a:r>
              <a:rPr lang="id-ID" sz="1050" b="1" i="0" dirty="0">
                <a:solidFill>
                  <a:srgbClr val="000000"/>
                </a:solidFill>
                <a:effectLst/>
                <a:latin typeface="inter-bold"/>
              </a:rPr>
              <a:t> </a:t>
            </a:r>
            <a:r>
              <a:rPr lang="id-ID" sz="1050" b="1" i="0" dirty="0" err="1">
                <a:solidFill>
                  <a:srgbClr val="000000"/>
                </a:solidFill>
                <a:effectLst/>
                <a:latin typeface="inter-bold"/>
              </a:rPr>
              <a:t>Analisis</a:t>
            </a:r>
            <a:endParaRPr lang="id-ID" sz="1050" b="0" i="0" dirty="0">
              <a:solidFill>
                <a:srgbClr val="000000"/>
              </a:solidFill>
              <a:effectLst/>
              <a:latin typeface="inter-regular"/>
            </a:endParaRPr>
          </a:p>
          <a:p>
            <a:pPr algn="l" rtl="0">
              <a:buFont typeface="Arial" panose="020B0604020202020204" pitchFamily="34" charset="0"/>
              <a:buChar char="•"/>
            </a:pPr>
            <a:r>
              <a:rPr lang="id-ID" sz="1050" b="1" i="0" dirty="0">
                <a:solidFill>
                  <a:srgbClr val="000000"/>
                </a:solidFill>
                <a:effectLst/>
                <a:latin typeface="inter-bold"/>
              </a:rPr>
              <a:t>Mandiri</a:t>
            </a:r>
            <a:r>
              <a:rPr lang="id-ID" sz="1050" b="1" i="0" dirty="0" err="1">
                <a:solidFill>
                  <a:srgbClr val="000000"/>
                </a:solidFill>
                <a:effectLst/>
                <a:latin typeface="inter-bold"/>
              </a:rPr>
              <a:t>Komponen</a:t>
            </a:r>
            <a:r>
              <a:rPr lang="id-ID" sz="1050" b="1" i="0" dirty="0">
                <a:solidFill>
                  <a:srgbClr val="000000"/>
                </a:solidFill>
                <a:effectLst/>
                <a:latin typeface="inter-bold"/>
              </a:rPr>
              <a:t> </a:t>
            </a:r>
            <a:r>
              <a:rPr lang="id-ID" sz="1050" b="1" i="0" dirty="0" err="1">
                <a:solidFill>
                  <a:srgbClr val="000000"/>
                </a:solidFill>
                <a:effectLst/>
                <a:latin typeface="inter-bold"/>
              </a:rPr>
              <a:t>Analisis</a:t>
            </a:r>
            <a:endParaRPr lang="id-ID" sz="1050" b="0" i="0" dirty="0">
              <a:solidFill>
                <a:srgbClr val="000000"/>
              </a:solidFill>
              <a:effectLst/>
              <a:latin typeface="inter-regular"/>
            </a:endParaRPr>
          </a:p>
          <a:p>
            <a:pPr algn="l" rtl="0">
              <a:buFont typeface="Arial" panose="020B0604020202020204" pitchFamily="34" charset="0"/>
              <a:buChar char="•"/>
            </a:pPr>
            <a:r>
              <a:rPr lang="id-ID" sz="1050" b="1" i="0" dirty="0">
                <a:solidFill>
                  <a:srgbClr val="000000"/>
                </a:solidFill>
                <a:effectLst/>
                <a:latin typeface="inter-bold"/>
              </a:rPr>
              <a:t>apriori</a:t>
            </a:r>
            <a:r>
              <a:rPr lang="id-ID" sz="1050" b="1" i="0" dirty="0" err="1">
                <a:solidFill>
                  <a:srgbClr val="000000"/>
                </a:solidFill>
                <a:effectLst/>
                <a:latin typeface="inter-bold"/>
              </a:rPr>
              <a:t>algoritma</a:t>
            </a:r>
            <a:endParaRPr lang="en-US" sz="1050" b="1" i="0" dirty="0">
              <a:solidFill>
                <a:srgbClr val="000000"/>
              </a:solidFill>
              <a:effectLst/>
              <a:latin typeface="inter-bold"/>
            </a:endParaRPr>
          </a:p>
          <a:p>
            <a:pPr algn="l" rtl="0">
              <a:buFont typeface="Arial" panose="020B0604020202020204" pitchFamily="34" charset="0"/>
              <a:buChar char="•"/>
            </a:pPr>
            <a:r>
              <a:rPr lang="en-US" sz="1050" b="1" dirty="0">
                <a:latin typeface="inter-bold"/>
              </a:rPr>
              <a:t>Pertumbuhan FP</a:t>
            </a:r>
          </a:p>
          <a:p>
            <a:pPr algn="l" rtl="0">
              <a:buFont typeface="Arial" panose="020B0604020202020204" pitchFamily="34" charset="0"/>
              <a:buChar char="•"/>
            </a:pPr>
            <a:r>
              <a:rPr lang="en-US" sz="1050" b="1" dirty="0">
                <a:latin typeface="inter-bold"/>
              </a:rPr>
              <a:t>Alokasi Dirichlet Laten</a:t>
            </a:r>
          </a:p>
        </p:txBody>
      </p:sp>
      <p:sp>
        <p:nvSpPr>
          <p:cNvPr id="11" name="Oval 10">
            <a:extLst>
              <a:ext uri="{FF2B5EF4-FFF2-40B4-BE49-F238E27FC236}">
                <a16:creationId xmlns:a16="http://schemas.microsoft.com/office/drawing/2014/main" id="{F0F97D9B-F2C8-88FB-D0FB-AE7DD4C0AA0E}"/>
              </a:ext>
            </a:extLst>
          </p:cNvPr>
          <p:cNvSpPr/>
          <p:nvPr/>
        </p:nvSpPr>
        <p:spPr>
          <a:xfrm>
            <a:off x="5201587" y="2150114"/>
            <a:ext cx="1528996" cy="674557"/>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rtl="0"/>
            <a:r>
              <a:rPr lang="en-US" sz="1100" dirty="0" err="1"/>
              <a:t>Dimensionalitas</a:t>
            </a:r>
            <a:r>
              <a:rPr lang="en-US" sz="1100" dirty="0"/>
              <a:t>Pengurangan</a:t>
            </a:r>
            <a:endParaRPr lang="id-ID" sz="1100" dirty="0"/>
          </a:p>
        </p:txBody>
      </p:sp>
      <p:sp>
        <p:nvSpPr>
          <p:cNvPr id="12" name="TextBox 11">
            <a:extLst>
              <a:ext uri="{FF2B5EF4-FFF2-40B4-BE49-F238E27FC236}">
                <a16:creationId xmlns:a16="http://schemas.microsoft.com/office/drawing/2014/main" id="{75B0E913-59C8-5DCB-0924-C210713863AB}"/>
              </a:ext>
            </a:extLst>
          </p:cNvPr>
          <p:cNvSpPr txBox="1"/>
          <p:nvPr/>
        </p:nvSpPr>
        <p:spPr>
          <a:xfrm>
            <a:off x="6500733" y="2718045"/>
            <a:ext cx="2894353" cy="1223412"/>
          </a:xfrm>
          <a:prstGeom prst="rect">
            <a:avLst/>
          </a:prstGeom>
          <a:noFill/>
        </p:spPr>
        <p:txBody>
          <a:bodyPr wrap="square">
            <a:spAutoFit/>
          </a:bodyPr>
          <a:lstStyle/>
          <a:p>
            <a:pPr algn="l" rtl="0">
              <a:buFont typeface="Arial" panose="020B0604020202020204" pitchFamily="34" charset="0"/>
              <a:buChar char="•"/>
            </a:pPr>
            <a:r>
              <a:rPr lang="id-ID" sz="1050" b="1" i="0" dirty="0" err="1">
                <a:solidFill>
                  <a:srgbClr val="000000"/>
                </a:solidFill>
                <a:effectLst/>
                <a:latin typeface="inter-bold"/>
              </a:rPr>
              <a:t>Prinsip</a:t>
            </a:r>
            <a:r>
              <a:rPr lang="id-ID" sz="1050" b="1" i="0" dirty="0">
                <a:solidFill>
                  <a:srgbClr val="000000"/>
                </a:solidFill>
                <a:effectLst/>
                <a:latin typeface="inter-bold"/>
              </a:rPr>
              <a:t> </a:t>
            </a:r>
            <a:r>
              <a:rPr lang="id-ID" sz="1050" b="1" i="0" dirty="0" err="1">
                <a:solidFill>
                  <a:srgbClr val="000000"/>
                </a:solidFill>
                <a:effectLst/>
                <a:latin typeface="inter-bold"/>
              </a:rPr>
              <a:t>Komponen</a:t>
            </a:r>
            <a:r>
              <a:rPr lang="id-ID" sz="1050" b="1" i="0" dirty="0">
                <a:solidFill>
                  <a:srgbClr val="000000"/>
                </a:solidFill>
                <a:effectLst/>
                <a:latin typeface="inter-bold"/>
              </a:rPr>
              <a:t> </a:t>
            </a:r>
            <a:r>
              <a:rPr lang="id-ID" sz="1050" b="1" i="0" dirty="0" err="1">
                <a:solidFill>
                  <a:srgbClr val="000000"/>
                </a:solidFill>
                <a:effectLst/>
                <a:latin typeface="inter-bold"/>
              </a:rPr>
              <a:t>Analisis</a:t>
            </a:r>
            <a:endParaRPr lang="id-ID" sz="1050" b="0" i="0" dirty="0">
              <a:solidFill>
                <a:srgbClr val="000000"/>
              </a:solidFill>
              <a:effectLst/>
              <a:latin typeface="inter-regular"/>
            </a:endParaRPr>
          </a:p>
          <a:p>
            <a:pPr algn="l" rtl="0">
              <a:buFont typeface="Arial" panose="020B0604020202020204" pitchFamily="34" charset="0"/>
              <a:buChar char="•"/>
            </a:pPr>
            <a:r>
              <a:rPr lang="id-ID" sz="1050" b="1" i="0" dirty="0" err="1">
                <a:solidFill>
                  <a:srgbClr val="000000"/>
                </a:solidFill>
                <a:effectLst/>
                <a:latin typeface="inter-bold"/>
              </a:rPr>
              <a:t>Tunggal</a:t>
            </a:r>
            <a:r>
              <a:rPr lang="id-ID" sz="1050" b="1" i="0" dirty="0">
                <a:solidFill>
                  <a:srgbClr val="000000"/>
                </a:solidFill>
                <a:effectLst/>
                <a:latin typeface="inter-bold"/>
              </a:rPr>
              <a:t> </a:t>
            </a:r>
            <a:r>
              <a:rPr lang="id-ID" sz="1050" b="1" i="0" dirty="0" err="1">
                <a:solidFill>
                  <a:srgbClr val="000000"/>
                </a:solidFill>
                <a:effectLst/>
                <a:latin typeface="inter-bold"/>
              </a:rPr>
              <a:t>nilai</a:t>
            </a:r>
            <a:r>
              <a:rPr lang="id-ID" sz="1050" b="1" i="0" dirty="0">
                <a:solidFill>
                  <a:srgbClr val="000000"/>
                </a:solidFill>
                <a:effectLst/>
                <a:latin typeface="inter-bold"/>
              </a:rPr>
              <a:t> </a:t>
            </a:r>
            <a:r>
              <a:rPr lang="id-ID" sz="1050" b="1" i="0" dirty="0" err="1">
                <a:solidFill>
                  <a:srgbClr val="000000"/>
                </a:solidFill>
                <a:effectLst/>
                <a:latin typeface="inter-bold"/>
              </a:rPr>
              <a:t>penguraian</a:t>
            </a:r>
            <a:endParaRPr lang="en-US" sz="1050" b="1" i="0" dirty="0">
              <a:solidFill>
                <a:srgbClr val="000000"/>
              </a:solidFill>
              <a:effectLst/>
              <a:latin typeface="inter-bold"/>
            </a:endParaRPr>
          </a:p>
          <a:p>
            <a:pPr algn="l" rtl="0">
              <a:buFont typeface="Arial" panose="020B0604020202020204" pitchFamily="34" charset="0"/>
              <a:buChar char="•"/>
            </a:pPr>
            <a:r>
              <a:rPr lang="id-ID" sz="1050" b="1" i="0" dirty="0" err="1">
                <a:solidFill>
                  <a:srgbClr val="000000"/>
                </a:solidFill>
                <a:effectLst/>
                <a:latin typeface="inter-regular"/>
              </a:rPr>
              <a:t>Penyelidikan</a:t>
            </a:r>
            <a:r>
              <a:rPr lang="id-ID" sz="1050" b="1" i="0" dirty="0">
                <a:solidFill>
                  <a:srgbClr val="000000"/>
                </a:solidFill>
                <a:effectLst/>
                <a:latin typeface="inter-regular"/>
              </a:rPr>
              <a:t>Data</a:t>
            </a:r>
            <a:r>
              <a:rPr lang="id-ID" sz="1050" b="1" i="0" dirty="0" err="1">
                <a:solidFill>
                  <a:srgbClr val="000000"/>
                </a:solidFill>
                <a:effectLst/>
                <a:latin typeface="inter-regular"/>
              </a:rPr>
              <a:t>Analisis</a:t>
            </a:r>
            <a:endParaRPr lang="en-US" sz="1050" b="1" i="0" dirty="0">
              <a:solidFill>
                <a:srgbClr val="000000"/>
              </a:solidFill>
              <a:effectLst/>
              <a:latin typeface="inter-regular"/>
            </a:endParaRPr>
          </a:p>
          <a:p>
            <a:pPr marL="60325" indent="-60325" rtl="0" algn="l">
              <a:buFont typeface="Arial" panose="020B0604020202020204" pitchFamily="34" charset="0"/>
              <a:buChar char="•"/>
            </a:pPr>
            <a:r>
              <a:rPr lang="en-US" sz="1050" b="1" dirty="0">
                <a:latin typeface="inter-bold"/>
              </a:rPr>
              <a:t>Analis Semantik Laten / Pengindeksan Semantik Laten</a:t>
            </a:r>
          </a:p>
          <a:p>
            <a:pPr marL="60325" indent="-60325" rtl="0" algn="l">
              <a:buFont typeface="Arial" panose="020B0604020202020204" pitchFamily="34" charset="0"/>
              <a:buChar char="•"/>
            </a:pPr>
            <a:r>
              <a:rPr lang="en-US" sz="1050" b="1" dirty="0">
                <a:latin typeface="inter-bold"/>
              </a:rPr>
              <a:t>Alokasi Dirichlet Laten</a:t>
            </a:r>
          </a:p>
          <a:p>
            <a:pPr marL="60325" indent="-60325" rtl="0" algn="l">
              <a:buFont typeface="Arial" panose="020B0604020202020204" pitchFamily="34" charset="0"/>
              <a:buChar char="•"/>
            </a:pPr>
            <a:r>
              <a:rPr lang="id-ID" sz="1050" b="1" dirty="0" err="1">
                <a:latin typeface="inter-bold"/>
              </a:rPr>
              <a:t>Pembuat enkode otomatis</a:t>
            </a:r>
            <a:endParaRPr lang="id-ID" sz="1050" b="1" dirty="0">
              <a:latin typeface="inter-bold"/>
            </a:endParaRPr>
          </a:p>
        </p:txBody>
      </p:sp>
      <p:sp>
        <p:nvSpPr>
          <p:cNvPr id="14" name="Rectangle 13">
            <a:extLst>
              <a:ext uri="{FF2B5EF4-FFF2-40B4-BE49-F238E27FC236}">
                <a16:creationId xmlns:a16="http://schemas.microsoft.com/office/drawing/2014/main" id="{E85F607C-CB95-411B-5D7D-0D12723C9104}"/>
              </a:ext>
            </a:extLst>
          </p:cNvPr>
          <p:cNvSpPr/>
          <p:nvPr/>
        </p:nvSpPr>
        <p:spPr>
          <a:xfrm>
            <a:off x="3614503" y="1095272"/>
            <a:ext cx="1851285" cy="54714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rtl="0"/>
            <a:r>
              <a:rPr lang="en-US" dirty="0"/>
              <a:t>Pembelajaran Tanpa Pengawasan</a:t>
            </a:r>
            <a:endParaRPr lang="id-ID" dirty="0"/>
          </a:p>
        </p:txBody>
      </p:sp>
      <p:sp>
        <p:nvSpPr>
          <p:cNvPr id="15" name="Oval 14">
            <a:extLst>
              <a:ext uri="{FF2B5EF4-FFF2-40B4-BE49-F238E27FC236}">
                <a16:creationId xmlns:a16="http://schemas.microsoft.com/office/drawing/2014/main" id="{328A9910-6B7A-3071-115E-9DC33F374215}"/>
              </a:ext>
            </a:extLst>
          </p:cNvPr>
          <p:cNvSpPr/>
          <p:nvPr/>
        </p:nvSpPr>
        <p:spPr>
          <a:xfrm>
            <a:off x="3775648" y="2882219"/>
            <a:ext cx="1528996" cy="6745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r>
              <a:rPr lang="en-US" sz="1100" dirty="0"/>
              <a:t>Asosiasi</a:t>
            </a:r>
            <a:endParaRPr lang="id-ID" sz="1100" dirty="0"/>
          </a:p>
        </p:txBody>
      </p:sp>
      <p:sp>
        <p:nvSpPr>
          <p:cNvPr id="16" name="Oval 15">
            <a:extLst>
              <a:ext uri="{FF2B5EF4-FFF2-40B4-BE49-F238E27FC236}">
                <a16:creationId xmlns:a16="http://schemas.microsoft.com/office/drawing/2014/main" id="{97920B90-4C52-FF72-E2CF-B3CD29571FDA}"/>
              </a:ext>
            </a:extLst>
          </p:cNvPr>
          <p:cNvSpPr/>
          <p:nvPr/>
        </p:nvSpPr>
        <p:spPr>
          <a:xfrm>
            <a:off x="2151089" y="2112416"/>
            <a:ext cx="1528996" cy="674557"/>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rtl="0"/>
            <a:r>
              <a:rPr lang="en-US" sz="1100" dirty="0"/>
              <a:t>Kekelompokan</a:t>
            </a:r>
            <a:endParaRPr lang="id-ID" sz="1100" dirty="0"/>
          </a:p>
        </p:txBody>
      </p:sp>
      <p:cxnSp>
        <p:nvCxnSpPr>
          <p:cNvPr id="18" name="Straight Arrow Connector 17">
            <a:extLst>
              <a:ext uri="{FF2B5EF4-FFF2-40B4-BE49-F238E27FC236}">
                <a16:creationId xmlns:a16="http://schemas.microsoft.com/office/drawing/2014/main" id="{3D76EFE0-9355-91CE-0B84-F73AFFB46A4F}"/>
              </a:ext>
            </a:extLst>
          </p:cNvPr>
          <p:cNvCxnSpPr>
            <a:stCxn id="14" idx="2"/>
            <a:endCxn id="16" idx="0"/>
          </p:cNvCxnSpPr>
          <p:nvPr/>
        </p:nvCxnSpPr>
        <p:spPr>
          <a:xfrm flipH="1">
            <a:off x="2915587" y="1642413"/>
            <a:ext cx="1624559" cy="470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47B9C0C-BADD-1EBC-C18E-33893CC4A0B2}"/>
              </a:ext>
            </a:extLst>
          </p:cNvPr>
          <p:cNvCxnSpPr>
            <a:stCxn id="14" idx="2"/>
            <a:endCxn id="15" idx="0"/>
          </p:cNvCxnSpPr>
          <p:nvPr/>
        </p:nvCxnSpPr>
        <p:spPr>
          <a:xfrm>
            <a:off x="4540146" y="1642413"/>
            <a:ext cx="0" cy="1239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EF0A885-1059-BCE7-E74B-373C02330108}"/>
              </a:ext>
            </a:extLst>
          </p:cNvPr>
          <p:cNvCxnSpPr>
            <a:stCxn id="14" idx="2"/>
            <a:endCxn id="11" idx="0"/>
          </p:cNvCxnSpPr>
          <p:nvPr/>
        </p:nvCxnSpPr>
        <p:spPr>
          <a:xfrm>
            <a:off x="4540146" y="1642413"/>
            <a:ext cx="1425939" cy="507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0063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7A8A-AE3C-E32D-36B2-D9DBCDCDC111}"/>
              </a:ext>
            </a:extLst>
          </p:cNvPr>
          <p:cNvSpPr>
            <a:spLocks noGrp="1"/>
          </p:cNvSpPr>
          <p:nvPr>
            <p:ph type="title"/>
          </p:nvPr>
        </p:nvSpPr>
        <p:spPr/>
        <p:txBody>
          <a:bodyPr/>
          <a:lstStyle/>
          <a:p>
            <a:pPr rtl="0" algn="l"/>
            <a:r>
              <a:rPr lang="en-US" dirty="0"/>
              <a:t>Proses Standar Lintas Industri untuk Penambangan Data (CRISP-DM)</a:t>
            </a:r>
            <a:endParaRPr lang="id-ID" dirty="0"/>
          </a:p>
        </p:txBody>
      </p:sp>
      <p:pic>
        <p:nvPicPr>
          <p:cNvPr id="4" name="Picture 3">
            <a:extLst>
              <a:ext uri="{FF2B5EF4-FFF2-40B4-BE49-F238E27FC236}">
                <a16:creationId xmlns:a16="http://schemas.microsoft.com/office/drawing/2014/main" id="{D6E867A8-BE0B-B5C9-E502-5A9363474100}"/>
              </a:ext>
            </a:extLst>
          </p:cNvPr>
          <p:cNvPicPr>
            <a:picLocks noChangeAspect="1"/>
          </p:cNvPicPr>
          <p:nvPr/>
        </p:nvPicPr>
        <p:blipFill>
          <a:blip r:embed="rId2"/>
          <a:stretch>
            <a:fillRect/>
          </a:stretch>
        </p:blipFill>
        <p:spPr>
          <a:xfrm>
            <a:off x="2499553" y="1316324"/>
            <a:ext cx="3586454" cy="2969484"/>
          </a:xfrm>
          <a:prstGeom prst="rect">
            <a:avLst/>
          </a:prstGeom>
        </p:spPr>
      </p:pic>
      <p:sp>
        <p:nvSpPr>
          <p:cNvPr id="6" name="TextBox 5">
            <a:extLst>
              <a:ext uri="{FF2B5EF4-FFF2-40B4-BE49-F238E27FC236}">
                <a16:creationId xmlns:a16="http://schemas.microsoft.com/office/drawing/2014/main" id="{8B87ED4B-EC38-5509-D4B0-D2149E81F2A4}"/>
              </a:ext>
            </a:extLst>
          </p:cNvPr>
          <p:cNvSpPr txBox="1"/>
          <p:nvPr/>
        </p:nvSpPr>
        <p:spPr>
          <a:xfrm>
            <a:off x="2166079" y="4612107"/>
            <a:ext cx="4586990" cy="369332"/>
          </a:xfrm>
          <a:prstGeom prst="rect">
            <a:avLst/>
          </a:prstGeom>
          <a:noFill/>
        </p:spPr>
        <p:txBody>
          <a:bodyPr wrap="square">
            <a:spAutoFit/>
          </a:bodyPr>
          <a:lstStyle/>
          <a:p>
            <a:pPr rtl="0" algn="l"/>
            <a:r>
              <a:rPr lang="id-ID" sz="900" dirty="0">
                <a:hlinkClick r:id="rId3"/>
              </a:rPr>
              <a:t>https://www.djkn.kemenkeu.go.id/artikel/baca/15134/CRISP-DM-Sebagai-Salah-Satu-Standard-untuk-Menghasilkan-Data-Driven-Decision-Making-yang-Berkualitas.html</a:t>
            </a:r>
            <a:r>
              <a:rPr lang="en-US" sz="900" dirty="0"/>
              <a:t> </a:t>
            </a:r>
            <a:endParaRPr lang="id-ID" sz="900" dirty="0"/>
          </a:p>
        </p:txBody>
      </p:sp>
    </p:spTree>
    <p:extLst>
      <p:ext uri="{BB962C8B-B14F-4D97-AF65-F5344CB8AC3E}">
        <p14:creationId xmlns:p14="http://schemas.microsoft.com/office/powerpoint/2010/main" val="3068849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grpSp>
        <p:nvGrpSpPr>
          <p:cNvPr id="12" name="Group 11">
            <a:extLst>
              <a:ext uri="{FF2B5EF4-FFF2-40B4-BE49-F238E27FC236}">
                <a16:creationId xmlns:a16="http://schemas.microsoft.com/office/drawing/2014/main" id="{F463B79C-F067-2CC5-3A40-7D4FC701FDEF}"/>
              </a:ext>
            </a:extLst>
          </p:cNvPr>
          <p:cNvGrpSpPr/>
          <p:nvPr/>
        </p:nvGrpSpPr>
        <p:grpSpPr>
          <a:xfrm>
            <a:off x="650240" y="2047985"/>
            <a:ext cx="7843520" cy="2430569"/>
            <a:chOff x="721360" y="2047985"/>
            <a:chExt cx="7843520" cy="2430569"/>
          </a:xfrm>
        </p:grpSpPr>
        <p:sp>
          <p:nvSpPr>
            <p:cNvPr id="7" name="Rectangle: Rounded Corners 6">
              <a:extLst>
                <a:ext uri="{FF2B5EF4-FFF2-40B4-BE49-F238E27FC236}">
                  <a16:creationId xmlns:a16="http://schemas.microsoft.com/office/drawing/2014/main" id="{CAB9031B-A1E8-803E-98A0-3B84983B5061}"/>
                </a:ext>
              </a:extLst>
            </p:cNvPr>
            <p:cNvSpPr/>
            <p:nvPr/>
          </p:nvSpPr>
          <p:spPr>
            <a:xfrm>
              <a:off x="3627120" y="2047985"/>
              <a:ext cx="4937760" cy="2430569"/>
            </a:xfrm>
            <a:prstGeom prst="round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rtl="0"/>
              <a:endParaRPr lang="id-ID" dirty="0"/>
            </a:p>
          </p:txBody>
        </p:sp>
        <p:sp>
          <p:nvSpPr>
            <p:cNvPr id="1547" name="Google Shape;1547;p43"/>
            <p:cNvSpPr/>
            <p:nvPr/>
          </p:nvSpPr>
          <p:spPr>
            <a:xfrm>
              <a:off x="907185" y="2171911"/>
              <a:ext cx="2073000" cy="2137800"/>
            </a:xfrm>
            <a:prstGeom prst="roundRect">
              <a:avLst>
                <a:gd name="adj" fmla="val 50000"/>
              </a:avLst>
            </a:prstGeom>
            <a:blipFill dpi="0" rotWithShape="1">
              <a:blip r:embed="rId3">
                <a:extLst>
                  <a:ext uri="{28A0092B-C50C-407E-A947-70E740481C1C}">
                    <a14:useLocalDpi xmlns:a14="http://schemas.microsoft.com/office/drawing/2010/main" val="0"/>
                  </a:ext>
                </a:extLst>
              </a:blip>
              <a:srcRect/>
              <a:stretch>
                <a:fillRect/>
              </a:stretch>
            </a:blip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6" name="Google Shape;1556;p43"/>
            <p:cNvSpPr/>
            <p:nvPr/>
          </p:nvSpPr>
          <p:spPr>
            <a:xfrm>
              <a:off x="721360" y="3449040"/>
              <a:ext cx="2444700" cy="4815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900" b="1" dirty="0">
                  <a:solidFill>
                    <a:schemeClr val="dk1"/>
                  </a:solidFill>
                  <a:latin typeface="Fira Sans Extra Condensed"/>
                  <a:ea typeface="Fira Sans Extra Condensed"/>
                  <a:cs typeface="Fira Sans Extra Condensed"/>
                  <a:sym typeface="Fira Sans Extra Condensed"/>
                </a:rPr>
                <a:t>Terima kasih</a:t>
              </a:r>
              <a:endParaRPr sz="1900" b="1" dirty="0">
                <a:solidFill>
                  <a:schemeClr val="dk1"/>
                </a:solidFill>
                <a:latin typeface="Fira Sans Extra Condensed"/>
                <a:ea typeface="Fira Sans Extra Condensed"/>
                <a:cs typeface="Fira Sans Extra Condensed"/>
                <a:sym typeface="Fira Sans Extra Condensed"/>
              </a:endParaRPr>
            </a:p>
          </p:txBody>
        </p:sp>
        <p:sp>
          <p:nvSpPr>
            <p:cNvPr id="5" name="TextBox 4">
              <a:extLst>
                <a:ext uri="{FF2B5EF4-FFF2-40B4-BE49-F238E27FC236}">
                  <a16:creationId xmlns:a16="http://schemas.microsoft.com/office/drawing/2014/main" id="{55C15DBD-AFCB-3564-82D4-E42166A157AD}"/>
                </a:ext>
              </a:extLst>
            </p:cNvPr>
            <p:cNvSpPr txBox="1"/>
            <p:nvPr/>
          </p:nvSpPr>
          <p:spPr>
            <a:xfrm>
              <a:off x="3810000" y="2216830"/>
              <a:ext cx="4572000" cy="2092881"/>
            </a:xfrm>
            <a:prstGeom prst="rect">
              <a:avLst/>
            </a:prstGeom>
            <a:noFill/>
          </p:spPr>
          <p:txBody>
            <a:bodyPr wrap="square">
              <a:spAutoFit/>
            </a:bodyPr>
            <a:lstStyle/>
            <a:p>
              <a:pPr rtl="0" algn="l">
                <a:spcAft>
                  <a:spcPts val="1200"/>
                </a:spcAft>
                <a:buNone/>
              </a:pPr>
              <a:r>
                <a:rPr lang="en-US" sz="1800" dirty="0"/>
                <a:t>Sajarwo Anggai</a:t>
              </a:r>
            </a:p>
            <a:p>
              <a:pPr rtl="0" algn="l">
                <a:spcAft>
                  <a:spcPts val="1200"/>
                </a:spcAft>
                <a:buNone/>
              </a:pPr>
              <a:r>
                <a:rPr lang="en-US" sz="1800" dirty="0" err="1"/>
                <a:t>Dosis</a:t>
              </a:r>
              <a:r>
                <a:rPr lang="en-US" sz="1800" dirty="0"/>
                <a:t>– Universitas</a:t>
              </a:r>
              <a:r>
                <a:rPr lang="en-US" sz="1800" dirty="0" err="1"/>
                <a:t>Pamulang</a:t>
              </a:r>
              <a:endParaRPr lang="en-US" sz="1800" dirty="0"/>
            </a:p>
            <a:p>
              <a:pPr rtl="0" algn="l">
                <a:spcAft>
                  <a:spcPts val="1200"/>
                </a:spcAft>
                <a:buNone/>
              </a:pPr>
              <a:r>
                <a:rPr lang="en-US" sz="1800" dirty="0"/>
                <a:t>NIDN : 0421108703</a:t>
              </a:r>
            </a:p>
            <a:p>
              <a:pPr rtl="0" algn="l">
                <a:spcAft>
                  <a:spcPts val="1200"/>
                </a:spcAft>
                <a:buNone/>
              </a:pPr>
              <a:r>
                <a:rPr lang="en-US" sz="1800" dirty="0"/>
                <a:t>Surel :</a:t>
              </a:r>
              <a:r>
                <a:rPr lang="en-US" sz="1800" dirty="0">
                  <a:hlinkClick r:id="rId4"/>
                </a:rPr>
                <a:t>dosen02832@unpam.ac.id</a:t>
              </a:r>
              <a:r>
                <a:rPr lang="en-US" sz="1800" dirty="0"/>
                <a:t> </a:t>
              </a:r>
            </a:p>
            <a:p>
              <a:pPr rtl="0" algn="l">
                <a:spcAft>
                  <a:spcPts val="1200"/>
                </a:spcAft>
                <a:buNone/>
              </a:pPr>
              <a:r>
                <a:rPr lang="en-US" sz="1800" dirty="0"/>
                <a:t>WA : 082343006557</a:t>
              </a:r>
            </a:p>
          </p:txBody>
        </p:sp>
      </p:grpSp>
      <p:grpSp>
        <p:nvGrpSpPr>
          <p:cNvPr id="11" name="Group 10">
            <a:extLst>
              <a:ext uri="{FF2B5EF4-FFF2-40B4-BE49-F238E27FC236}">
                <a16:creationId xmlns:a16="http://schemas.microsoft.com/office/drawing/2014/main" id="{61386F67-6294-2700-4680-D50A512183D4}"/>
              </a:ext>
            </a:extLst>
          </p:cNvPr>
          <p:cNvGrpSpPr/>
          <p:nvPr/>
        </p:nvGrpSpPr>
        <p:grpSpPr>
          <a:xfrm>
            <a:off x="2565014" y="159613"/>
            <a:ext cx="4388850" cy="959979"/>
            <a:chOff x="2881580" y="22161"/>
            <a:chExt cx="4388850" cy="959979"/>
          </a:xfrm>
        </p:grpSpPr>
        <p:pic>
          <p:nvPicPr>
            <p:cNvPr id="6" name="Picture 2">
              <a:extLst>
                <a:ext uri="{FF2B5EF4-FFF2-40B4-BE49-F238E27FC236}">
                  <a16:creationId xmlns:a16="http://schemas.microsoft.com/office/drawing/2014/main" id="{C116E972-333B-8113-369A-F8C3928330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1580" y="22161"/>
              <a:ext cx="959979" cy="95997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434DD5F-69C5-6167-55C6-396C2166F471}"/>
                </a:ext>
              </a:extLst>
            </p:cNvPr>
            <p:cNvSpPr txBox="1"/>
            <p:nvPr/>
          </p:nvSpPr>
          <p:spPr>
            <a:xfrm>
              <a:off x="3969471" y="85590"/>
              <a:ext cx="3300959" cy="707886"/>
            </a:xfrm>
            <a:prstGeom prst="rect">
              <a:avLst/>
            </a:prstGeom>
            <a:noFill/>
          </p:spPr>
          <p:txBody>
            <a:bodyPr wrap="square" rtlCol="0">
              <a:spAutoFit/>
            </a:bodyPr>
            <a:lstStyle/>
            <a:p>
              <a:pPr algn="ctr" rtl="0"/>
              <a:r>
                <a:rPr lang="en-US" sz="2000" dirty="0"/>
                <a:t>Universitas</a:t>
              </a:r>
              <a:r>
                <a:rPr lang="en-US" sz="2000" dirty="0" err="1"/>
                <a:t>Pamulang</a:t>
              </a:r>
              <a:endParaRPr lang="en-US" sz="2000" dirty="0"/>
            </a:p>
            <a:p>
              <a:pPr algn="ctr" rtl="0"/>
              <a:r>
                <a:rPr lang="en-US" sz="2000" dirty="0"/>
                <a:t>Magister Teknik</a:t>
              </a:r>
              <a:r>
                <a:rPr lang="en-US" sz="2000" dirty="0" err="1"/>
                <a:t>Informatika</a:t>
              </a:r>
              <a:endParaRPr lang="id-ID" sz="2000" dirty="0"/>
            </a:p>
          </p:txBody>
        </p:sp>
        <p:cxnSp>
          <p:nvCxnSpPr>
            <p:cNvPr id="10" name="Straight Connector 9">
              <a:extLst>
                <a:ext uri="{FF2B5EF4-FFF2-40B4-BE49-F238E27FC236}">
                  <a16:creationId xmlns:a16="http://schemas.microsoft.com/office/drawing/2014/main" id="{6314F065-1DE2-5FFE-C766-8C00789A22D3}"/>
                </a:ext>
              </a:extLst>
            </p:cNvPr>
            <p:cNvCxnSpPr>
              <a:cxnSpLocks/>
            </p:cNvCxnSpPr>
            <p:nvPr/>
          </p:nvCxnSpPr>
          <p:spPr>
            <a:xfrm>
              <a:off x="3969472" y="844276"/>
              <a:ext cx="3300958" cy="0"/>
            </a:xfrm>
            <a:prstGeom prst="line">
              <a:avLst/>
            </a:prstGeom>
            <a:ln w="38100"/>
          </p:spPr>
          <p:style>
            <a:lnRef idx="1">
              <a:schemeClr val="accent6"/>
            </a:lnRef>
            <a:fillRef idx="0">
              <a:schemeClr val="accent6"/>
            </a:fillRef>
            <a:effectRef idx="0">
              <a:schemeClr val="accent6"/>
            </a:effectRef>
            <a:fontRef idx="minor">
              <a:schemeClr val="tx1"/>
            </a:fontRef>
          </p:style>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dk1"/>
                </a:solidFill>
                <a:latin typeface="Calibri" panose="020F0502020204030204" pitchFamily="34" charset="0"/>
                <a:ea typeface="Calibri" panose="020F0502020204030204" pitchFamily="34" charset="0"/>
                <a:cs typeface="Calibri" panose="020F0502020204030204" pitchFamily="34" charset="0"/>
              </a:rPr>
              <a:t>Apa itu Data Mining?</a:t>
            </a:r>
            <a:endParaRPr lang="en-US" dirty="0">
              <a:solidFill>
                <a:schemeClr val="dk1"/>
              </a:solidFill>
            </a:endParaRPr>
          </a:p>
        </p:txBody>
      </p:sp>
      <p:sp>
        <p:nvSpPr>
          <p:cNvPr id="4" name="TextBox 3">
            <a:extLst>
              <a:ext uri="{FF2B5EF4-FFF2-40B4-BE49-F238E27FC236}">
                <a16:creationId xmlns:a16="http://schemas.microsoft.com/office/drawing/2014/main" id="{6CFF36B9-8874-E54F-806C-D330175BF838}"/>
              </a:ext>
            </a:extLst>
          </p:cNvPr>
          <p:cNvSpPr txBox="1"/>
          <p:nvPr/>
        </p:nvSpPr>
        <p:spPr>
          <a:xfrm>
            <a:off x="553064" y="1003219"/>
            <a:ext cx="8037871" cy="3785652"/>
          </a:xfrm>
          <a:prstGeom prst="rect">
            <a:avLst/>
          </a:prstGeom>
          <a:noFill/>
        </p:spPr>
        <p:txBody>
          <a:bodyPr wrap="square">
            <a:spAutoFit/>
          </a:bodyPr>
          <a:lstStyle/>
          <a:p>
            <a:pPr marL="285750" indent="-285750" rtl="0" algn="l">
              <a:buFont typeface="Arial" panose="020B0604020202020204" pitchFamily="34" charset="0"/>
              <a:buChar char="•"/>
            </a:pPr>
            <a:r>
              <a:rPr lang="id-ID" sz="1600" dirty="0"/>
              <a:t>Disiplin ilmu yang mempelajari</a:t>
            </a:r>
            <a:r>
              <a:rPr lang="id-ID" sz="1600" dirty="0">
                <a:solidFill>
                  <a:schemeClr val="accent2"/>
                </a:solidFill>
              </a:rPr>
              <a:t>metode</a:t>
            </a:r>
            <a:r>
              <a:rPr lang="id-ID" sz="1600" dirty="0"/>
              <a:t>untuk</a:t>
            </a:r>
            <a:r>
              <a:rPr lang="id-ID" sz="1600" dirty="0">
                <a:solidFill>
                  <a:schemeClr val="accent2"/>
                </a:solidFill>
              </a:rPr>
              <a:t>mengekstrak pengetahuan</a:t>
            </a:r>
            <a:r>
              <a:rPr lang="id-ID" sz="1600" dirty="0"/>
              <a:t>atau</a:t>
            </a:r>
            <a:r>
              <a:rPr lang="id-ID" sz="1600" dirty="0">
                <a:solidFill>
                  <a:schemeClr val="accent2"/>
                </a:solidFill>
              </a:rPr>
              <a:t>menemukan pola</a:t>
            </a:r>
            <a:r>
              <a:rPr lang="id-ID" sz="1600" dirty="0"/>
              <a:t>dari suatu data yang besar</a:t>
            </a:r>
            <a:endParaRPr lang="en-US" sz="1600" dirty="0"/>
          </a:p>
          <a:p>
            <a:pPr rtl="0" algn="l"/>
            <a:endParaRPr lang="en-US" sz="1600" dirty="0"/>
          </a:p>
          <a:p>
            <a:pPr marL="285750" indent="-285750" rtl="0" algn="l">
              <a:buFont typeface="Arial" panose="020B0604020202020204" pitchFamily="34" charset="0"/>
              <a:buChar char="•"/>
            </a:pPr>
            <a:r>
              <a:rPr lang="id-ID" sz="1600" dirty="0"/>
              <a:t>Ekstraksi dari data ke pengetahuan:</a:t>
            </a:r>
            <a:endParaRPr lang="en-US" sz="1600" dirty="0"/>
          </a:p>
          <a:p>
            <a:pPr marL="569913" indent="-285750" rtl="0" algn="l">
              <a:buAutoNum type="arabicPeriod"/>
            </a:pPr>
            <a:r>
              <a:rPr lang="id-ID" sz="1600" dirty="0"/>
              <a:t>Data: fakta yang terekam dan tidak membawa arti</a:t>
            </a:r>
            <a:endParaRPr lang="en-US" sz="1600" dirty="0"/>
          </a:p>
          <a:p>
            <a:pPr marL="569913" indent="-285750" rtl="0" algn="l">
              <a:buAutoNum type="arabicPeriod"/>
            </a:pPr>
            <a:r>
              <a:rPr lang="id-ID" sz="1600" dirty="0"/>
              <a:t>Informasi: Rekap, rangkuman, penjelasan dan statistik dari data</a:t>
            </a:r>
            <a:endParaRPr lang="en-US" sz="1600" dirty="0"/>
          </a:p>
          <a:p>
            <a:pPr marL="569913" indent="-285750" rtl="0" algn="l">
              <a:buAutoNum type="arabicPeriod"/>
            </a:pPr>
            <a:r>
              <a:rPr lang="id-ID" sz="1600" dirty="0"/>
              <a:t>Pengetahuan: pola, rumus, aturan atau model yang muncul dari data</a:t>
            </a:r>
            <a:endParaRPr lang="en-US" sz="1600" dirty="0"/>
          </a:p>
          <a:p>
            <a:pPr rtl="0" algn="l"/>
            <a:endParaRPr lang="en-US" sz="1600" dirty="0"/>
          </a:p>
          <a:p>
            <a:pPr marL="285750" indent="-285750" rtl="0" algn="l">
              <a:buFont typeface="Arial" panose="020B0604020202020204" pitchFamily="34" charset="0"/>
              <a:buChar char="•"/>
            </a:pPr>
            <a:r>
              <a:rPr lang="id-ID" sz="1600" dirty="0"/>
              <a:t>Nama data lain</a:t>
            </a:r>
            <a:r>
              <a:rPr lang="id-ID" sz="1600" dirty="0" err="1"/>
              <a:t>pertambangan</a:t>
            </a:r>
            <a:r>
              <a:rPr lang="id-ID" sz="1600" dirty="0"/>
              <a:t>:</a:t>
            </a:r>
            <a:endParaRPr lang="en-US" sz="1600" dirty="0"/>
          </a:p>
          <a:p>
            <a:pPr marL="569913" indent="-285750" rtl="0" algn="l">
              <a:buFont typeface="Wingdings" panose="05000000000000000000" pitchFamily="2" charset="2"/>
              <a:buChar char="Ø"/>
            </a:pPr>
            <a:r>
              <a:rPr lang="id-ID" sz="1600" dirty="0" err="1"/>
              <a:t>Pengetahuan</a:t>
            </a:r>
            <a:r>
              <a:rPr lang="id-ID" sz="1600" dirty="0"/>
              <a:t> </a:t>
            </a:r>
            <a:r>
              <a:rPr lang="id-ID" sz="1600" dirty="0" err="1"/>
              <a:t>Penemuan</a:t>
            </a:r>
            <a:r>
              <a:rPr lang="id-ID" sz="1600" dirty="0"/>
              <a:t>di dalam</a:t>
            </a:r>
            <a:r>
              <a:rPr lang="id-ID" sz="1600" dirty="0" err="1"/>
              <a:t>Basis data</a:t>
            </a:r>
            <a:r>
              <a:rPr lang="id-ID" sz="1600" dirty="0"/>
              <a:t>(KDD)</a:t>
            </a:r>
            <a:endParaRPr lang="en-US" sz="1600" dirty="0"/>
          </a:p>
          <a:p>
            <a:pPr marL="569913" indent="-285750" rtl="0" algn="l">
              <a:buFont typeface="Wingdings" panose="05000000000000000000" pitchFamily="2" charset="2"/>
              <a:buChar char="Ø"/>
            </a:pPr>
            <a:r>
              <a:rPr lang="id-ID" sz="1600" dirty="0"/>
              <a:t>Besar</a:t>
            </a:r>
            <a:r>
              <a:rPr lang="en-US" sz="1600" dirty="0"/>
              <a:t>D</a:t>
            </a:r>
            <a:r>
              <a:rPr lang="id-ID" sz="1600" dirty="0" err="1"/>
              <a:t>ata</a:t>
            </a:r>
            <a:r>
              <a:rPr lang="id-ID" sz="1600" dirty="0"/>
              <a:t> </a:t>
            </a:r>
            <a:endParaRPr lang="en-US" sz="1600" dirty="0"/>
          </a:p>
          <a:p>
            <a:pPr marL="569913" indent="-285750" rtl="0" algn="l">
              <a:buFont typeface="Wingdings" panose="05000000000000000000" pitchFamily="2" charset="2"/>
              <a:buChar char="Ø"/>
            </a:pPr>
            <a:r>
              <a:rPr lang="id-ID" sz="1600" dirty="0"/>
              <a:t>Bisnis</a:t>
            </a:r>
            <a:r>
              <a:rPr lang="id-ID" sz="1600" dirty="0" err="1"/>
              <a:t>intelijen</a:t>
            </a:r>
            <a:r>
              <a:rPr lang="id-ID" sz="1600" dirty="0"/>
              <a:t> </a:t>
            </a:r>
            <a:endParaRPr lang="en-US" sz="1600" dirty="0"/>
          </a:p>
          <a:p>
            <a:pPr marL="569913" indent="-285750" rtl="0" algn="l">
              <a:buFont typeface="Wingdings" panose="05000000000000000000" pitchFamily="2" charset="2"/>
              <a:buChar char="Ø"/>
            </a:pPr>
            <a:r>
              <a:rPr lang="id-ID" sz="1600" dirty="0" err="1"/>
              <a:t>Pengetahuan</a:t>
            </a:r>
            <a:r>
              <a:rPr lang="id-ID" sz="1600" dirty="0"/>
              <a:t> </a:t>
            </a:r>
            <a:r>
              <a:rPr lang="id-ID" sz="1600" dirty="0" err="1"/>
              <a:t>ekstraksi</a:t>
            </a:r>
            <a:r>
              <a:rPr lang="id-ID" sz="1600" dirty="0"/>
              <a:t> </a:t>
            </a:r>
            <a:endParaRPr lang="en-US" sz="1600" dirty="0"/>
          </a:p>
          <a:p>
            <a:pPr marL="569913" indent="-285750" rtl="0" algn="l">
              <a:buFont typeface="Wingdings" panose="05000000000000000000" pitchFamily="2" charset="2"/>
              <a:buChar char="Ø"/>
            </a:pPr>
            <a:r>
              <a:rPr lang="id-ID" sz="1600" dirty="0" err="1"/>
              <a:t>Pola</a:t>
            </a:r>
            <a:r>
              <a:rPr lang="id-ID" sz="1600" dirty="0"/>
              <a:t> </a:t>
            </a:r>
            <a:r>
              <a:rPr lang="id-ID" sz="1600" dirty="0" err="1"/>
              <a:t>analisis</a:t>
            </a:r>
            <a:r>
              <a:rPr lang="id-ID" sz="1600" dirty="0"/>
              <a:t> </a:t>
            </a:r>
            <a:endParaRPr lang="en-US" sz="1600" dirty="0"/>
          </a:p>
          <a:p>
            <a:pPr marL="569913" indent="-285750" rtl="0" algn="l">
              <a:buFont typeface="Wingdings" panose="05000000000000000000" pitchFamily="2" charset="2"/>
              <a:buChar char="Ø"/>
            </a:pPr>
            <a:r>
              <a:rPr lang="id-ID" sz="1600" dirty="0" err="1"/>
              <a:t>Informasi</a:t>
            </a:r>
            <a:r>
              <a:rPr lang="id-ID" sz="1600" dirty="0"/>
              <a:t> </a:t>
            </a:r>
            <a:r>
              <a:rPr lang="id-ID" sz="1600" dirty="0" err="1"/>
              <a:t>pemanenan</a:t>
            </a:r>
            <a:endParaRPr lang="en-US" sz="12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519A848-8D36-88D1-C210-8CE8A8D4D739}"/>
              </a:ext>
            </a:extLst>
          </p:cNvPr>
          <p:cNvSpPr txBox="1"/>
          <p:nvPr/>
        </p:nvSpPr>
        <p:spPr>
          <a:xfrm>
            <a:off x="2705724" y="4788871"/>
            <a:ext cx="4323620" cy="276999"/>
          </a:xfrm>
          <a:prstGeom prst="rect">
            <a:avLst/>
          </a:prstGeom>
          <a:noFill/>
        </p:spPr>
        <p:txBody>
          <a:bodyPr wrap="none" rtlCol="0">
            <a:spAutoFit/>
          </a:bodyPr>
          <a:lstStyle/>
          <a:p>
            <a:pPr rtl="0" algn="l"/>
            <a:r>
              <a:rPr lang="en-US" sz="1200" dirty="0"/>
              <a:t>Referensi:</a:t>
            </a:r>
            <a:r>
              <a:rPr lang="en-US" sz="1200" dirty="0" err="1"/>
              <a:t>Romi</a:t>
            </a:r>
            <a:r>
              <a:rPr lang="en-US" sz="1200" dirty="0"/>
              <a:t>Satria</a:t>
            </a:r>
            <a:r>
              <a:rPr lang="en-US" sz="1200" dirty="0" err="1"/>
              <a:t>Wahono</a:t>
            </a:r>
            <a:r>
              <a:rPr lang="en-US" sz="1200" dirty="0"/>
              <a:t>, Penambangan Data –</a:t>
            </a:r>
            <a:r>
              <a:rPr lang="en-US" sz="1200" dirty="0" err="1"/>
              <a:t>IlmuKomputer.Com</a:t>
            </a:r>
            <a:endParaRPr lang="id-ID" sz="1200" dirty="0"/>
          </a:p>
        </p:txBody>
      </p:sp>
    </p:spTree>
    <p:extLst>
      <p:ext uri="{BB962C8B-B14F-4D97-AF65-F5344CB8AC3E}">
        <p14:creationId xmlns:p14="http://schemas.microsoft.com/office/powerpoint/2010/main" val="1097635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15"/>
          <p:cNvSpPr txBox="1">
            <a:spLocks noGrp="1"/>
          </p:cNvSpPr>
          <p:nvPr>
            <p:ph type="title"/>
          </p:nvPr>
        </p:nvSpPr>
        <p:spPr>
          <a:xfrm>
            <a:off x="458279" y="155295"/>
            <a:ext cx="8227350" cy="341996"/>
          </a:xfrm>
          <a:prstGeom prst="rect">
            <a:avLst/>
          </a:prstGeom>
        </p:spPr>
        <p:txBody>
          <a:bodyPr spcFirstLastPara="1" wrap="square" lIns="68569" tIns="34275" rIns="68569" bIns="34275" anchor="ctr" anchorCtr="0">
            <a:noAutofit/>
          </a:bodyPr>
          <a:lstStyle/>
          <a:p>
            <a:pPr algn="ctr" rtl="0"/>
            <a:r>
              <a:rPr lang="en-US" sz="3000" dirty="0">
                <a:latin typeface="Fira Sans Extra Condensed" panose="020B0503050000020004" pitchFamily="34" charset="0"/>
              </a:rPr>
              <a:t>Data-Informasi-Pengetahuan-Kebijaksanaan (DIKW)</a:t>
            </a:r>
            <a:endParaRPr sz="3000" dirty="0">
              <a:latin typeface="Fira Sans Extra Condensed" panose="020B0503050000020004" pitchFamily="34" charset="0"/>
            </a:endParaRPr>
          </a:p>
        </p:txBody>
      </p:sp>
      <p:pic>
        <p:nvPicPr>
          <p:cNvPr id="2" name="Picture 1">
            <a:extLst>
              <a:ext uri="{FF2B5EF4-FFF2-40B4-BE49-F238E27FC236}">
                <a16:creationId xmlns:a16="http://schemas.microsoft.com/office/drawing/2014/main" id="{FFFA9840-573F-47A9-A17C-7D37AAB391C7}"/>
              </a:ext>
            </a:extLst>
          </p:cNvPr>
          <p:cNvPicPr>
            <a:picLocks noChangeAspect="1"/>
          </p:cNvPicPr>
          <p:nvPr/>
        </p:nvPicPr>
        <p:blipFill>
          <a:blip r:embed="rId3"/>
          <a:stretch>
            <a:fillRect/>
          </a:stretch>
        </p:blipFill>
        <p:spPr>
          <a:xfrm>
            <a:off x="254122" y="791525"/>
            <a:ext cx="3855011" cy="2943230"/>
          </a:xfrm>
          <a:prstGeom prst="rect">
            <a:avLst/>
          </a:prstGeom>
        </p:spPr>
      </p:pic>
      <p:pic>
        <p:nvPicPr>
          <p:cNvPr id="3" name="Picture 2">
            <a:extLst>
              <a:ext uri="{FF2B5EF4-FFF2-40B4-BE49-F238E27FC236}">
                <a16:creationId xmlns:a16="http://schemas.microsoft.com/office/drawing/2014/main" id="{BB58241E-CD0F-492A-B3BA-21B84F13CBDA}"/>
              </a:ext>
            </a:extLst>
          </p:cNvPr>
          <p:cNvPicPr>
            <a:picLocks noChangeAspect="1"/>
          </p:cNvPicPr>
          <p:nvPr/>
        </p:nvPicPr>
        <p:blipFill>
          <a:blip r:embed="rId4"/>
          <a:stretch>
            <a:fillRect/>
          </a:stretch>
        </p:blipFill>
        <p:spPr>
          <a:xfrm>
            <a:off x="4955387" y="843534"/>
            <a:ext cx="3730242" cy="2891221"/>
          </a:xfrm>
          <a:prstGeom prst="rect">
            <a:avLst/>
          </a:prstGeom>
        </p:spPr>
      </p:pic>
      <p:sp>
        <p:nvSpPr>
          <p:cNvPr id="7" name="Rectangle 6">
            <a:extLst>
              <a:ext uri="{FF2B5EF4-FFF2-40B4-BE49-F238E27FC236}">
                <a16:creationId xmlns:a16="http://schemas.microsoft.com/office/drawing/2014/main" id="{84FBBB98-D255-43EC-BCFE-69D7B4D3F580}"/>
              </a:ext>
            </a:extLst>
          </p:cNvPr>
          <p:cNvSpPr/>
          <p:nvPr/>
        </p:nvSpPr>
        <p:spPr>
          <a:xfrm>
            <a:off x="4955387" y="3811875"/>
            <a:ext cx="3730242" cy="715581"/>
          </a:xfrm>
          <a:prstGeom prst="rect">
            <a:avLst/>
          </a:prstGeom>
        </p:spPr>
        <p:txBody>
          <a:bodyPr wrap="square">
            <a:spAutoFit/>
          </a:bodyPr>
          <a:lstStyle/>
          <a:p>
            <a:pPr algn="l" rtl="0"/>
            <a:r>
              <a:rPr lang="en-US" sz="1350" dirty="0"/>
              <a:t>PI : Indikator Kinerja</a:t>
            </a:r>
          </a:p>
          <a:p>
            <a:pPr algn="l" rtl="0"/>
            <a:r>
              <a:rPr lang="en-US" sz="1350" dirty="0"/>
              <a:t>KPI : Indikator Kinerja Utama</a:t>
            </a:r>
          </a:p>
          <a:p>
            <a:pPr algn="l" rtl="0"/>
            <a:r>
              <a:rPr lang="en-US" sz="1350" dirty="0"/>
              <a:t>CSF : Faktor Keberhasilan Penting</a:t>
            </a:r>
          </a:p>
        </p:txBody>
      </p:sp>
      <p:sp>
        <p:nvSpPr>
          <p:cNvPr id="8" name="Rectangle 7">
            <a:extLst>
              <a:ext uri="{FF2B5EF4-FFF2-40B4-BE49-F238E27FC236}">
                <a16:creationId xmlns:a16="http://schemas.microsoft.com/office/drawing/2014/main" id="{1BFD883B-A14A-4F01-A8B9-1D0BF4454F24}"/>
              </a:ext>
            </a:extLst>
          </p:cNvPr>
          <p:cNvSpPr/>
          <p:nvPr/>
        </p:nvSpPr>
        <p:spPr>
          <a:xfrm>
            <a:off x="556595" y="4890102"/>
            <a:ext cx="8030718" cy="219291"/>
          </a:xfrm>
          <a:prstGeom prst="rect">
            <a:avLst/>
          </a:prstGeom>
        </p:spPr>
        <p:txBody>
          <a:bodyPr wrap="square">
            <a:spAutoFit/>
          </a:bodyPr>
          <a:lstStyle/>
          <a:p>
            <a:pPr rtl="0" algn="l"/>
            <a:r>
              <a:rPr lang="en-US" sz="825" dirty="0">
                <a:latin typeface="tahoma" panose="020B0604030504040204" pitchFamily="34" charset="0"/>
              </a:rPr>
              <a:t>Tomas</a:t>
            </a:r>
            <a:r>
              <a:rPr lang="en-US" sz="825" dirty="0" err="1">
                <a:latin typeface="tahoma" panose="020B0604030504040204" pitchFamily="34" charset="0"/>
              </a:rPr>
              <a:t>Erl</a:t>
            </a:r>
            <a:r>
              <a:rPr lang="en-US" sz="825" dirty="0">
                <a:latin typeface="tahoma" panose="020B0604030504040204" pitchFamily="34" charset="0"/>
              </a:rPr>
              <a:t>, Wajid</a:t>
            </a:r>
            <a:r>
              <a:rPr lang="en-US" sz="825" dirty="0" err="1">
                <a:latin typeface="tahoma" panose="020B0604030504040204" pitchFamily="34" charset="0"/>
              </a:rPr>
              <a:t>Khattak</a:t>
            </a:r>
            <a:r>
              <a:rPr lang="en-US" sz="825" dirty="0">
                <a:latin typeface="tahoma" panose="020B0604030504040204" pitchFamily="34" charset="0"/>
              </a:rPr>
              <a:t>, dan Paul Buhler. 2016. Dasar-Dasar Big Data: Konsep, Penggerak &amp; Teknik (Edisi ke-1st). Prentice Hall Press, Upper Saddle River, NJ, AS.</a:t>
            </a:r>
            <a:endParaRPr lang="en-US" sz="825" dirty="0"/>
          </a:p>
        </p:txBody>
      </p:sp>
    </p:spTree>
    <p:extLst>
      <p:ext uri="{BB962C8B-B14F-4D97-AF65-F5344CB8AC3E}">
        <p14:creationId xmlns:p14="http://schemas.microsoft.com/office/powerpoint/2010/main" val="3007098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15"/>
          <p:cNvSpPr txBox="1">
            <a:spLocks noGrp="1"/>
          </p:cNvSpPr>
          <p:nvPr>
            <p:ph type="title"/>
          </p:nvPr>
        </p:nvSpPr>
        <p:spPr>
          <a:xfrm>
            <a:off x="458279" y="155295"/>
            <a:ext cx="8227350" cy="341996"/>
          </a:xfrm>
          <a:prstGeom prst="rect">
            <a:avLst/>
          </a:prstGeom>
        </p:spPr>
        <p:txBody>
          <a:bodyPr spcFirstLastPara="1" wrap="square" lIns="68569" tIns="34275" rIns="68569" bIns="34275" anchor="ctr" anchorCtr="0">
            <a:noAutofit/>
          </a:bodyPr>
          <a:lstStyle/>
          <a:p>
            <a:pPr algn="ctr" rtl="0">
              <a:buClr>
                <a:srgbClr val="000000"/>
              </a:buClr>
              <a:buSzPts val="3000"/>
            </a:pPr>
            <a:r>
              <a:rPr lang="en-US" sz="3000" dirty="0">
                <a:solidFill>
                  <a:srgbClr val="000000"/>
                </a:solidFill>
                <a:latin typeface="Fira Sans Extra Condensed" panose="020B0503050000020004" pitchFamily="34" charset="0"/>
                <a:sym typeface="Fira Sans Extra Condensed"/>
              </a:rPr>
              <a:t>Lingkaran Umpan Balik</a:t>
            </a:r>
            <a:endParaRPr sz="3000" dirty="0">
              <a:solidFill>
                <a:srgbClr val="000000"/>
              </a:solidFill>
              <a:latin typeface="Fira Sans Extra Condensed" panose="020B0503050000020004" pitchFamily="34" charset="0"/>
              <a:sym typeface="Fira Sans Extra Condensed"/>
            </a:endParaRPr>
          </a:p>
        </p:txBody>
      </p:sp>
      <p:pic>
        <p:nvPicPr>
          <p:cNvPr id="2" name="Picture 1">
            <a:extLst>
              <a:ext uri="{FF2B5EF4-FFF2-40B4-BE49-F238E27FC236}">
                <a16:creationId xmlns:a16="http://schemas.microsoft.com/office/drawing/2014/main" id="{673D6E6D-EB61-433B-9D3F-82F8EBFA1F7E}"/>
              </a:ext>
            </a:extLst>
          </p:cNvPr>
          <p:cNvPicPr>
            <a:picLocks noChangeAspect="1"/>
          </p:cNvPicPr>
          <p:nvPr/>
        </p:nvPicPr>
        <p:blipFill>
          <a:blip r:embed="rId3"/>
          <a:stretch>
            <a:fillRect/>
          </a:stretch>
        </p:blipFill>
        <p:spPr>
          <a:xfrm>
            <a:off x="1659728" y="727448"/>
            <a:ext cx="5824544" cy="3688604"/>
          </a:xfrm>
          <a:prstGeom prst="rect">
            <a:avLst/>
          </a:prstGeom>
        </p:spPr>
      </p:pic>
      <p:sp>
        <p:nvSpPr>
          <p:cNvPr id="6" name="Rectangle 5">
            <a:extLst>
              <a:ext uri="{FF2B5EF4-FFF2-40B4-BE49-F238E27FC236}">
                <a16:creationId xmlns:a16="http://schemas.microsoft.com/office/drawing/2014/main" id="{93CBBA6B-72BD-4DC3-8E8C-6320F6893171}"/>
              </a:ext>
            </a:extLst>
          </p:cNvPr>
          <p:cNvSpPr/>
          <p:nvPr/>
        </p:nvSpPr>
        <p:spPr>
          <a:xfrm>
            <a:off x="556595" y="4890102"/>
            <a:ext cx="8030718" cy="219291"/>
          </a:xfrm>
          <a:prstGeom prst="rect">
            <a:avLst/>
          </a:prstGeom>
        </p:spPr>
        <p:txBody>
          <a:bodyPr wrap="square">
            <a:spAutoFit/>
          </a:bodyPr>
          <a:lstStyle/>
          <a:p>
            <a:pPr rtl="0" algn="l"/>
            <a:r>
              <a:rPr lang="en-US" sz="825" dirty="0">
                <a:latin typeface="tahoma" panose="020B0604030504040204" pitchFamily="34" charset="0"/>
              </a:rPr>
              <a:t>Tomas</a:t>
            </a:r>
            <a:r>
              <a:rPr lang="en-US" sz="825" dirty="0" err="1">
                <a:latin typeface="tahoma" panose="020B0604030504040204" pitchFamily="34" charset="0"/>
              </a:rPr>
              <a:t>Erl</a:t>
            </a:r>
            <a:r>
              <a:rPr lang="en-US" sz="825" dirty="0">
                <a:latin typeface="tahoma" panose="020B0604030504040204" pitchFamily="34" charset="0"/>
              </a:rPr>
              <a:t>, Wajid</a:t>
            </a:r>
            <a:r>
              <a:rPr lang="en-US" sz="825" dirty="0" err="1">
                <a:latin typeface="tahoma" panose="020B0604030504040204" pitchFamily="34" charset="0"/>
              </a:rPr>
              <a:t>Khattak</a:t>
            </a:r>
            <a:r>
              <a:rPr lang="en-US" sz="825" dirty="0">
                <a:latin typeface="tahoma" panose="020B0604030504040204" pitchFamily="34" charset="0"/>
              </a:rPr>
              <a:t>, dan Paul Buhler. 2016. Dasar-Dasar Big Data: Konsep, Penggerak &amp; Teknik (Edisi ke-1st). Prentice Hall Press, Upper Saddle River, NJ, AS.</a:t>
            </a:r>
            <a:endParaRPr lang="en-US" sz="825" dirty="0"/>
          </a:p>
        </p:txBody>
      </p:sp>
    </p:spTree>
    <p:extLst>
      <p:ext uri="{BB962C8B-B14F-4D97-AF65-F5344CB8AC3E}">
        <p14:creationId xmlns:p14="http://schemas.microsoft.com/office/powerpoint/2010/main" val="3142736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2B108-3E4F-F5C2-BF33-1FC8AB763470}"/>
              </a:ext>
            </a:extLst>
          </p:cNvPr>
          <p:cNvSpPr>
            <a:spLocks noGrp="1"/>
          </p:cNvSpPr>
          <p:nvPr>
            <p:ph type="title"/>
          </p:nvPr>
        </p:nvSpPr>
        <p:spPr/>
        <p:txBody>
          <a:bodyPr/>
          <a:lstStyle/>
          <a:p>
            <a:pPr rtl="0" algn="l"/>
            <a:r>
              <a:rPr lang="en-US" dirty="0"/>
              <a:t>Transformasi Digital</a:t>
            </a:r>
            <a:br>
              <a:rPr lang="en-US" dirty="0"/>
            </a:br>
            <a:endParaRPr lang="id-ID" dirty="0"/>
          </a:p>
        </p:txBody>
      </p:sp>
      <p:pic>
        <p:nvPicPr>
          <p:cNvPr id="36" name="Picture 35">
            <a:extLst>
              <a:ext uri="{FF2B5EF4-FFF2-40B4-BE49-F238E27FC236}">
                <a16:creationId xmlns:a16="http://schemas.microsoft.com/office/drawing/2014/main" id="{AD9AE457-F499-77DA-C88D-836E792CF6EC}"/>
              </a:ext>
            </a:extLst>
          </p:cNvPr>
          <p:cNvPicPr>
            <a:picLocks noChangeAspect="1"/>
          </p:cNvPicPr>
          <p:nvPr/>
        </p:nvPicPr>
        <p:blipFill>
          <a:blip r:embed="rId2"/>
          <a:stretch>
            <a:fillRect/>
          </a:stretch>
        </p:blipFill>
        <p:spPr>
          <a:xfrm>
            <a:off x="560667" y="778544"/>
            <a:ext cx="8022665" cy="4159216"/>
          </a:xfrm>
          <a:prstGeom prst="rect">
            <a:avLst/>
          </a:prstGeom>
        </p:spPr>
      </p:pic>
    </p:spTree>
    <p:extLst>
      <p:ext uri="{BB962C8B-B14F-4D97-AF65-F5344CB8AC3E}">
        <p14:creationId xmlns:p14="http://schemas.microsoft.com/office/powerpoint/2010/main" val="3707262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2C224-F6F8-32C7-CAB7-A7E8359E87E1}"/>
              </a:ext>
            </a:extLst>
          </p:cNvPr>
          <p:cNvSpPr>
            <a:spLocks noGrp="1"/>
          </p:cNvSpPr>
          <p:nvPr>
            <p:ph type="title"/>
          </p:nvPr>
        </p:nvSpPr>
        <p:spPr/>
        <p:txBody>
          <a:bodyPr/>
          <a:lstStyle/>
          <a:p>
            <a:pPr rtl="0" algn="l"/>
            <a:r>
              <a:rPr lang="en-US" dirty="0"/>
              <a:t>Data besar</a:t>
            </a:r>
            <a:br>
              <a:rPr lang="en-US" dirty="0"/>
            </a:br>
            <a:endParaRPr lang="id-ID" dirty="0"/>
          </a:p>
        </p:txBody>
      </p:sp>
      <p:sp>
        <p:nvSpPr>
          <p:cNvPr id="3" name="TextBox 4">
            <a:extLst>
              <a:ext uri="{FF2B5EF4-FFF2-40B4-BE49-F238E27FC236}">
                <a16:creationId xmlns:a16="http://schemas.microsoft.com/office/drawing/2014/main" id="{DE3F4FF1-D933-4085-BFED-9619DACE6B84}"/>
              </a:ext>
            </a:extLst>
          </p:cNvPr>
          <p:cNvSpPr txBox="1"/>
          <p:nvPr/>
        </p:nvSpPr>
        <p:spPr>
          <a:xfrm>
            <a:off x="429571" y="986700"/>
            <a:ext cx="8284858" cy="3170099"/>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rtl="0"/>
            <a:r>
              <a:rPr lang="en-US" sz="2000" dirty="0"/>
              <a:t>Menurut Thomas dkk. Alamat data besar: memproses data struktur, semi-terstruktur atau tidak terstruktur dan mendeteksi/menemukan informasi tersembunyi dari kumpulan data besar dengan cara yang sensitif terhadap waktu.</a:t>
            </a:r>
          </a:p>
          <a:p>
            <a:pPr algn="l" rtl="0"/>
            <a:endParaRPr lang="en-US" sz="2000" dirty="0"/>
          </a:p>
          <a:p>
            <a:pPr rtl="0" algn="l"/>
            <a:r>
              <a:rPr lang="en-US" sz="2000" dirty="0"/>
              <a:t>Hasil dari pengolahan big data adalah:</a:t>
            </a:r>
          </a:p>
          <a:p>
            <a:pPr marL="457200" indent="-457200" rtl="0" algn="l">
              <a:buFont typeface="Arial" panose="020B0604020202020204" pitchFamily="34" charset="0"/>
              <a:buChar char="•"/>
            </a:pPr>
            <a:r>
              <a:rPr lang="en-US" sz="2000" dirty="0"/>
              <a:t>Prediksi Akurat</a:t>
            </a:r>
          </a:p>
          <a:p>
            <a:pPr marL="457200" indent="-457200" rtl="0" algn="l">
              <a:buFont typeface="Arial" panose="020B0604020202020204" pitchFamily="34" charset="0"/>
              <a:buChar char="•"/>
            </a:pPr>
            <a:r>
              <a:rPr lang="en-US" sz="2000" dirty="0"/>
              <a:t>Deteksi Kesalahan &amp; Penipuan</a:t>
            </a:r>
          </a:p>
          <a:p>
            <a:pPr marL="457200" indent="-457200" rtl="0" algn="l">
              <a:buFont typeface="Arial" panose="020B0604020202020204" pitchFamily="34" charset="0"/>
              <a:buChar char="•"/>
            </a:pPr>
            <a:r>
              <a:rPr lang="en-US" sz="2000" dirty="0"/>
              <a:t>Peningkatan Pengambilan Keputusan</a:t>
            </a:r>
          </a:p>
          <a:p>
            <a:pPr marL="457200" indent="-457200" rtl="0" algn="l">
              <a:buFont typeface="Arial" panose="020B0604020202020204" pitchFamily="34" charset="0"/>
              <a:buChar char="•"/>
            </a:pPr>
            <a:r>
              <a:rPr lang="en-US" sz="2000" dirty="0"/>
              <a:t>Penemuan Ilmiah</a:t>
            </a:r>
          </a:p>
          <a:p>
            <a:pPr marL="457200" indent="-457200" rtl="0" algn="l">
              <a:buFont typeface="Arial" panose="020B0604020202020204" pitchFamily="34" charset="0"/>
              <a:buChar char="•"/>
            </a:pPr>
            <a:r>
              <a:rPr lang="en-US" sz="2000" dirty="0"/>
              <a:t>dll.</a:t>
            </a:r>
          </a:p>
        </p:txBody>
      </p:sp>
      <p:sp>
        <p:nvSpPr>
          <p:cNvPr id="4" name="Rectangle 3">
            <a:extLst>
              <a:ext uri="{FF2B5EF4-FFF2-40B4-BE49-F238E27FC236}">
                <a16:creationId xmlns:a16="http://schemas.microsoft.com/office/drawing/2014/main" id="{BD83ECBD-A7E1-46A9-891A-9D4D9DC46295}"/>
              </a:ext>
            </a:extLst>
          </p:cNvPr>
          <p:cNvSpPr/>
          <p:nvPr/>
        </p:nvSpPr>
        <p:spPr>
          <a:xfrm>
            <a:off x="599948" y="4706892"/>
            <a:ext cx="8086852" cy="415498"/>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rtl="0" algn="l"/>
            <a:r>
              <a:rPr lang="en-US" sz="1000" dirty="0">
                <a:latin typeface="tahoma" panose="020B0604030504040204" pitchFamily="34" charset="0"/>
              </a:rPr>
              <a:t>Tomas</a:t>
            </a:r>
            <a:r>
              <a:rPr lang="en-US" sz="1000" dirty="0" err="1">
                <a:latin typeface="tahoma" panose="020B0604030504040204" pitchFamily="34" charset="0"/>
              </a:rPr>
              <a:t>Erl</a:t>
            </a:r>
            <a:r>
              <a:rPr lang="en-US" sz="1000" dirty="0">
                <a:latin typeface="tahoma" panose="020B0604030504040204" pitchFamily="34" charset="0"/>
              </a:rPr>
              <a:t>, Wajid</a:t>
            </a:r>
            <a:r>
              <a:rPr lang="en-US" sz="1000" dirty="0" err="1">
                <a:latin typeface="tahoma" panose="020B0604030504040204" pitchFamily="34" charset="0"/>
              </a:rPr>
              <a:t>Khattak</a:t>
            </a:r>
            <a:r>
              <a:rPr lang="en-US" sz="1000" dirty="0">
                <a:latin typeface="tahoma" panose="020B0604030504040204" pitchFamily="34" charset="0"/>
              </a:rPr>
              <a:t>, dan Paul Buhler. 2016. Dasar-Dasar Big Data: Konsep, Penggerak &amp; Teknik (Edisi ke-1st). Prentice Hall Press, Upper Saddle River, NJ, AS.</a:t>
            </a:r>
            <a:endParaRPr lang="en-US" sz="1000" dirty="0"/>
          </a:p>
        </p:txBody>
      </p:sp>
    </p:spTree>
    <p:extLst>
      <p:ext uri="{BB962C8B-B14F-4D97-AF65-F5344CB8AC3E}">
        <p14:creationId xmlns:p14="http://schemas.microsoft.com/office/powerpoint/2010/main" val="2000449735"/>
      </p:ext>
    </p:extLst>
  </p:cSld>
  <p:clrMapOvr>
    <a:masterClrMapping/>
  </p:clrMapOvr>
</p:sld>
</file>

<file path=ppt/theme/theme1.xml><?xml version="1.0" encoding="utf-8"?>
<a:theme xmlns:a="http://schemas.openxmlformats.org/drawingml/2006/main" name="Big Data Infographics by Slidesgo">
  <a:themeElements>
    <a:clrScheme name="Simple Light">
      <a:dk1>
        <a:srgbClr val="000000"/>
      </a:dk1>
      <a:lt1>
        <a:srgbClr val="FFFFFF"/>
      </a:lt1>
      <a:dk2>
        <a:srgbClr val="595959"/>
      </a:dk2>
      <a:lt2>
        <a:srgbClr val="EEEEEE"/>
      </a:lt2>
      <a:accent1>
        <a:srgbClr val="FFC64E"/>
      </a:accent1>
      <a:accent2>
        <a:srgbClr val="FF8001"/>
      </a:accent2>
      <a:accent3>
        <a:srgbClr val="5FD0DB"/>
      </a:accent3>
      <a:accent4>
        <a:srgbClr val="32AAD9"/>
      </a:accent4>
      <a:accent5>
        <a:srgbClr val="1A569C"/>
      </a:accent5>
      <a:accent6>
        <a:srgbClr val="D558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7594</TotalTime>
  <Words>1198</Words>
  <Application>Microsoft Office PowerPoint</Application>
  <PresentationFormat>On-screen Show (16:9)</PresentationFormat>
  <Paragraphs>137</Paragraphs>
  <Slides>43</Slides>
  <Notes>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43</vt:i4>
      </vt:variant>
    </vt:vector>
  </HeadingPairs>
  <TitlesOfParts>
    <vt:vector size="57" baseType="lpstr">
      <vt:lpstr>Calibri</vt:lpstr>
      <vt:lpstr>Roboto</vt:lpstr>
      <vt:lpstr>tahoma</vt:lpstr>
      <vt:lpstr>Fira Sans Extra Condensed</vt:lpstr>
      <vt:lpstr>Fira Sans Extra Condensed SemiBold</vt:lpstr>
      <vt:lpstr>IBM Plex Sans</vt:lpstr>
      <vt:lpstr>Graphik Web</vt:lpstr>
      <vt:lpstr>Arial</vt:lpstr>
      <vt:lpstr>inter-bold</vt:lpstr>
      <vt:lpstr>NexusSans</vt:lpstr>
      <vt:lpstr>inter-regular</vt:lpstr>
      <vt:lpstr>Times New Roman</vt:lpstr>
      <vt:lpstr>Wingdings</vt:lpstr>
      <vt:lpstr>Big Data Infographics by Slidesgo</vt:lpstr>
      <vt:lpstr>Data Mining (Intro)</vt:lpstr>
      <vt:lpstr>Apa itu Data Mining? </vt:lpstr>
      <vt:lpstr>PowerPoint Presentation</vt:lpstr>
      <vt:lpstr>Apa itu Data Mining?</vt:lpstr>
      <vt:lpstr>Apa itu Data Mining?</vt:lpstr>
      <vt:lpstr>Data-Information-Knowledge-Wisdom (DIKW)</vt:lpstr>
      <vt:lpstr>Feedback Loop</vt:lpstr>
      <vt:lpstr>Digital Transformation </vt:lpstr>
      <vt:lpstr>Big Data </vt:lpstr>
      <vt:lpstr>The Fours V’s of Big Data </vt:lpstr>
      <vt:lpstr>PowerPoint Presentation</vt:lpstr>
      <vt:lpstr>Anda dimana?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Lanjutan</vt:lpstr>
      <vt:lpstr>Data scientist</vt:lpstr>
      <vt:lpstr>Data scientist</vt:lpstr>
      <vt:lpstr>PowerPoint Presentation</vt:lpstr>
      <vt:lpstr>Tools for doing data science</vt:lpstr>
      <vt:lpstr>Data Mining Tools</vt:lpstr>
      <vt:lpstr>PowerPoint Presentation</vt:lpstr>
      <vt:lpstr>PowerPoint Presentation</vt:lpstr>
      <vt:lpstr>PowerPoint Presentation</vt:lpstr>
      <vt:lpstr>Supervised Learning</vt:lpstr>
      <vt:lpstr>Supervised Learning</vt:lpstr>
      <vt:lpstr>Unsupervised Learning</vt:lpstr>
      <vt:lpstr>Supervised Learning</vt:lpstr>
      <vt:lpstr>Cross-Industry Standard Process for Data Mining (CRISP-DM)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Audit dan  Tata Kelola IT</dc:title>
  <cp:lastModifiedBy>Sajarwo Anggai</cp:lastModifiedBy>
  <cp:revision>92</cp:revision>
  <dcterms:modified xsi:type="dcterms:W3CDTF">2023-09-09T22:15:45Z</dcterms:modified>
</cp:coreProperties>
</file>